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2" r:id="rId5"/>
    <p:sldId id="296" r:id="rId6"/>
    <p:sldId id="279" r:id="rId7"/>
    <p:sldId id="257" r:id="rId8"/>
    <p:sldId id="258" r:id="rId9"/>
    <p:sldId id="297" r:id="rId10"/>
    <p:sldId id="270" r:id="rId11"/>
    <p:sldId id="277" r:id="rId12"/>
    <p:sldId id="259" r:id="rId13"/>
    <p:sldId id="298" r:id="rId14"/>
    <p:sldId id="268" r:id="rId15"/>
    <p:sldId id="293" r:id="rId16"/>
    <p:sldId id="294" r:id="rId17"/>
    <p:sldId id="295" r:id="rId18"/>
    <p:sldId id="269" r:id="rId19"/>
    <p:sldId id="260" r:id="rId20"/>
    <p:sldId id="265" r:id="rId21"/>
    <p:sldId id="266" r:id="rId22"/>
    <p:sldId id="261" r:id="rId23"/>
    <p:sldId id="262" r:id="rId24"/>
    <p:sldId id="263" r:id="rId25"/>
    <p:sldId id="272" r:id="rId26"/>
    <p:sldId id="273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3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7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1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2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1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7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0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B530-2AE5-4A4F-9832-C19FFC07E812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A3E9-9130-4D73-BEDC-1402F30F5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B3D3-353F-45B8-AE58-1C81C6112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2960" y="1854309"/>
            <a:ext cx="6183984" cy="2387600"/>
          </a:xfrm>
        </p:spPr>
        <p:txBody>
          <a:bodyPr>
            <a:normAutofit/>
          </a:bodyPr>
          <a:lstStyle/>
          <a:p>
            <a:r>
              <a:rPr lang="en-GB" dirty="0"/>
              <a:t>Y6 Sats Meeting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02FC1-D3CC-634B-AECE-DD6D22BBE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5" y="386499"/>
            <a:ext cx="5176101" cy="51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8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9A7F-E6D8-160F-E7D3-A19B4824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Arithmetic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55D6A-97DD-73A7-8923-5ADA0A56D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three tests, you only need 55 or so marks (out of 110) and 40 can come from an arithmetic test.</a:t>
            </a:r>
          </a:p>
          <a:p>
            <a:endParaRPr lang="en-GB" dirty="0"/>
          </a:p>
          <a:p>
            <a:r>
              <a:rPr lang="en-GB" dirty="0"/>
              <a:t>This is why all our groups and practice each morning after Easter will be arithmetic.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69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Paper 1 Arithmetic Example Questions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6B3E1-B1DD-F202-AD4E-0368C707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20" y="1325562"/>
            <a:ext cx="9132424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4DE708-3627-CFEB-E82B-27159C10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82" y="833939"/>
            <a:ext cx="9941436" cy="48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4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5157A0-9F33-A470-B00D-52AAEAB6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61" y="1812759"/>
            <a:ext cx="8831980" cy="3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D3685-B1B4-A8C0-23AA-2F431095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88" y="1058779"/>
            <a:ext cx="8791623" cy="41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4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Papers 2 and 3 – Reasoning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EFDD7-C357-18C9-9479-FDF8855D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18" y="1762080"/>
            <a:ext cx="3759460" cy="4501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69C115-AC13-54A8-CED9-95A154EC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520" y="1516880"/>
            <a:ext cx="4090713" cy="4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Grammar, punctuation and spelling</a:t>
            </a:r>
            <a:br>
              <a:rPr lang="en-GB" b="1" dirty="0"/>
            </a:br>
            <a:r>
              <a:rPr lang="en-GB" b="1" dirty="0"/>
              <a:t>(SPAG)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79" y="199654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grammar, punctuation and spelling test will consist of two parts: a grammar and punctuation paper requiring short answers, lasting 45 minutes, and a spelling test of 20 words, lasting around 15 minutes.</a:t>
            </a:r>
          </a:p>
          <a:p>
            <a:r>
              <a:rPr lang="en-GB" dirty="0"/>
              <a:t>Short answer paper is comprised of 50 marks, while the spelling test will be out of 20. 70 marks in total. The pass mark last year was 35</a:t>
            </a:r>
          </a:p>
          <a:p>
            <a:r>
              <a:rPr lang="en-GB" dirty="0"/>
              <a:t>The grammar and punctuation test will include two sub-types of questions:</a:t>
            </a:r>
          </a:p>
          <a:p>
            <a:r>
              <a:rPr lang="en-GB" dirty="0"/>
              <a:t>Selected response, e.g. ‘Identify the adjectives in the sentence below’</a:t>
            </a:r>
          </a:p>
          <a:p>
            <a:r>
              <a:rPr lang="en-GB" dirty="0"/>
              <a:t>Constructed response, e.g. ‘Correct/complete/rewrite the sentence below,’ or, ‘The sentence below has an apostrophe missing. Explain why it needs an apostrophe.’</a:t>
            </a:r>
          </a:p>
          <a:p>
            <a:r>
              <a:rPr lang="en-GB" dirty="0"/>
              <a:t>Every answer should have the correct spelling throughout and if the answer requires a sentence, it must be correctly punctuated.</a:t>
            </a:r>
          </a:p>
        </p:txBody>
      </p:sp>
    </p:spTree>
    <p:extLst>
      <p:ext uri="{BB962C8B-B14F-4D97-AF65-F5344CB8AC3E}">
        <p14:creationId xmlns:p14="http://schemas.microsoft.com/office/powerpoint/2010/main" val="222516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SPAG examples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8BC88-EAB8-4D8A-D75C-B07E8B95C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19" y="1489572"/>
            <a:ext cx="4040517" cy="4727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DDE25-5153-E094-DB06-7A14AB1F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64" y="1553806"/>
            <a:ext cx="4004561" cy="44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6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2359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Spelling examples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A1A34-BAFF-890D-0D48-2B832A5D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98" y="1597922"/>
            <a:ext cx="3002735" cy="4743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36AAC-1CEE-068B-636E-FDCF5C0C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00" y="1277223"/>
            <a:ext cx="2861450" cy="50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03513"/>
          </a:xfrm>
        </p:spPr>
        <p:txBody>
          <a:bodyPr/>
          <a:lstStyle/>
          <a:p>
            <a:pPr algn="ctr"/>
            <a:r>
              <a:rPr lang="en-GB" b="1" dirty="0"/>
              <a:t>Marking and scoring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49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Children will be given scaled scores. </a:t>
            </a:r>
          </a:p>
          <a:p>
            <a:pPr marL="0" indent="0">
              <a:buNone/>
            </a:pPr>
            <a:r>
              <a:rPr lang="en-GB" sz="2400" dirty="0"/>
              <a:t>You will be given your child’s raw score (the actual number of marks they get), alongside their scaled score and whether they have reached the national average. </a:t>
            </a:r>
          </a:p>
          <a:p>
            <a:pPr marL="0" indent="0">
              <a:buNone/>
            </a:pPr>
            <a:r>
              <a:rPr lang="en-GB" sz="2400" dirty="0"/>
              <a:t>The scores range from 80-120. The scaled score required to achieve the Expected Standard is 100. Anything below that score has not met the expected standard. Greater Depth is classed as a scaled score of 110+.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10" y="4054681"/>
            <a:ext cx="38766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AF31-D510-B3A8-5138-B495B89B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40DC-14D0-769B-270D-1EE7ABE92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 am just going to explain</a:t>
            </a:r>
          </a:p>
          <a:p>
            <a:r>
              <a:rPr lang="en-GB" dirty="0"/>
              <a:t>When the tests are</a:t>
            </a:r>
          </a:p>
          <a:p>
            <a:r>
              <a:rPr lang="en-GB" dirty="0"/>
              <a:t>What they look like</a:t>
            </a:r>
          </a:p>
          <a:p>
            <a:r>
              <a:rPr lang="en-GB" dirty="0"/>
              <a:t>How you (and we) can support the </a:t>
            </a:r>
            <a:r>
              <a:rPr lang="en-GB" dirty="0" err="1"/>
              <a:t>chidlren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00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009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Writing and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7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There is no test for writing.  </a:t>
            </a:r>
          </a:p>
          <a:p>
            <a:r>
              <a:rPr lang="en-GB" dirty="0"/>
              <a:t>End of year grades for writing will be based on continuous Teacher Assessment.</a:t>
            </a:r>
          </a:p>
          <a:p>
            <a:r>
              <a:rPr lang="en-GB" dirty="0"/>
              <a:t>Children may be penalized if they do not join their letters correctly in the SATS tests and writing assessment.</a:t>
            </a:r>
          </a:p>
          <a:p>
            <a:r>
              <a:rPr lang="en-GB" dirty="0"/>
              <a:t>Samples of independent work, from the Spring and Summer Terms, will be assessed by the class teachers, Senior Management Team and external moderators.</a:t>
            </a:r>
          </a:p>
          <a:p>
            <a:r>
              <a:rPr lang="en-GB" dirty="0"/>
              <a:t>This will form the basis of an overall  judgement for each child’s writing.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Science </a:t>
            </a:r>
          </a:p>
          <a:p>
            <a:pPr marL="0" indent="0">
              <a:buNone/>
            </a:pPr>
            <a:r>
              <a:rPr lang="en-GB" altLang="en-US" dirty="0"/>
              <a:t>Our school may be asked to take part in the Science Sampling tests :Weeks Commencing 6</a:t>
            </a:r>
            <a:r>
              <a:rPr lang="en-GB" altLang="en-US" baseline="30000" dirty="0"/>
              <a:t>th</a:t>
            </a:r>
            <a:r>
              <a:rPr lang="en-GB" altLang="en-US" dirty="0"/>
              <a:t> and 13</a:t>
            </a:r>
            <a:r>
              <a:rPr lang="en-GB" altLang="en-US" baseline="30000" dirty="0"/>
              <a:t>th</a:t>
            </a:r>
            <a:r>
              <a:rPr lang="en-GB" altLang="en-US" dirty="0"/>
              <a:t> June  </a:t>
            </a: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78448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How are we preparing the children in</a:t>
            </a:r>
            <a:br>
              <a:rPr lang="en-GB" b="1" dirty="0"/>
            </a:br>
            <a:r>
              <a:rPr lang="en-GB" b="1" dirty="0"/>
              <a:t>school?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 in the style of the SATs – during reading, maths and SPAG lessons. </a:t>
            </a:r>
          </a:p>
          <a:p>
            <a:r>
              <a:rPr lang="en-GB" dirty="0"/>
              <a:t>Test skills taught during the week. </a:t>
            </a:r>
          </a:p>
          <a:p>
            <a:r>
              <a:rPr lang="en-GB" dirty="0"/>
              <a:t>Mock tests – each term</a:t>
            </a:r>
          </a:p>
          <a:p>
            <a:r>
              <a:rPr lang="en-GB" dirty="0"/>
              <a:t>Arithmetic Groups after school</a:t>
            </a:r>
          </a:p>
          <a:p>
            <a:r>
              <a:rPr lang="en-GB" dirty="0"/>
              <a:t>Early morning maths after Easter – Monday to Thursday</a:t>
            </a:r>
          </a:p>
          <a:p>
            <a:r>
              <a:rPr lang="en-GB" dirty="0"/>
              <a:t>1:1 reading and whole class reading.</a:t>
            </a:r>
          </a:p>
          <a:p>
            <a:r>
              <a:rPr lang="en-GB" dirty="0"/>
              <a:t>Breakfast club during SATs week</a:t>
            </a:r>
          </a:p>
        </p:txBody>
      </p:sp>
    </p:spTree>
    <p:extLst>
      <p:ext uri="{BB962C8B-B14F-4D97-AF65-F5344CB8AC3E}">
        <p14:creationId xmlns:p14="http://schemas.microsoft.com/office/powerpoint/2010/main" val="176253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What can you do to help you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Work with them, particularly on any arithmetic problems they have – usually this is just one or two areas</a:t>
            </a:r>
          </a:p>
          <a:p>
            <a:r>
              <a:rPr lang="en-GB" dirty="0"/>
              <a:t>We will send arithmetic tests home and you can look over them</a:t>
            </a:r>
          </a:p>
          <a:p>
            <a:r>
              <a:rPr lang="en-GB" dirty="0"/>
              <a:t>If you have a method, and the children get it right, I don’t care if it is different.</a:t>
            </a:r>
          </a:p>
          <a:p>
            <a:r>
              <a:rPr lang="en-GB" dirty="0"/>
              <a:t>Monitor your child’s use of their tablets/phone or other hardware. </a:t>
            </a:r>
          </a:p>
          <a:p>
            <a:r>
              <a:rPr lang="en-GB" dirty="0"/>
              <a:t>Make sure your child gets to bed early in order to get a good night’s sleep. </a:t>
            </a:r>
          </a:p>
          <a:p>
            <a:r>
              <a:rPr lang="en-GB" dirty="0">
                <a:solidFill>
                  <a:srgbClr val="FF0000"/>
                </a:solidFill>
              </a:rPr>
              <a:t>Ensure your child arrives at school on time every day. </a:t>
            </a:r>
          </a:p>
          <a:p>
            <a:r>
              <a:rPr lang="en-GB" dirty="0"/>
              <a:t>Do not over work your child</a:t>
            </a:r>
          </a:p>
          <a:p>
            <a:r>
              <a:rPr lang="en-GB" dirty="0"/>
              <a:t>Use the revision books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61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Breakfast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Mon – Thu on SATs Week</a:t>
            </a:r>
          </a:p>
          <a:p>
            <a:r>
              <a:rPr lang="en-GB" sz="4000" dirty="0"/>
              <a:t>Healthy breakfast for all</a:t>
            </a:r>
          </a:p>
          <a:p>
            <a:r>
              <a:rPr lang="en-GB" sz="4000" dirty="0"/>
              <a:t>For all Year 6 children</a:t>
            </a:r>
          </a:p>
          <a:p>
            <a:r>
              <a:rPr lang="en-GB" sz="4000" dirty="0"/>
              <a:t>We will not be working, just getting them calm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154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70C0"/>
                </a:solidFill>
              </a:rPr>
              <a:t>Questions?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047" y="2579077"/>
            <a:ext cx="5814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Mention School Trip.</a:t>
            </a:r>
          </a:p>
          <a:p>
            <a:r>
              <a:rPr lang="en-GB" sz="4000" dirty="0"/>
              <a:t>Mention Hoodies.</a:t>
            </a:r>
          </a:p>
          <a:p>
            <a:r>
              <a:rPr lang="en-GB" sz="4000" dirty="0"/>
              <a:t>Mention Books.</a:t>
            </a:r>
          </a:p>
        </p:txBody>
      </p:sp>
      <p:pic>
        <p:nvPicPr>
          <p:cNvPr id="1026" name="Picture 2" descr="21 Questions Game: 130+ Best Questions ...">
            <a:extLst>
              <a:ext uri="{FF2B5EF4-FFF2-40B4-BE49-F238E27FC236}">
                <a16:creationId xmlns:a16="http://schemas.microsoft.com/office/drawing/2014/main" id="{1F1DE361-8CCE-E364-D395-ED9E6058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4" y="2153272"/>
            <a:ext cx="4329117" cy="22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2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809E-3CDD-4BA4-880B-8AAB075D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Curriculum Assessments (SATs)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0DE2-400E-4717-9BD8-55848AB3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They aren’t called SATs, its an Americanism (I think)</a:t>
            </a:r>
          </a:p>
          <a:p>
            <a:r>
              <a:rPr lang="en-GB" sz="3200" dirty="0"/>
              <a:t>They are to assess your child’s learning and progress against R and Y2</a:t>
            </a:r>
          </a:p>
          <a:p>
            <a:r>
              <a:rPr lang="en-GB" sz="3200" dirty="0"/>
              <a:t>They have no bearing on Secondary School</a:t>
            </a:r>
          </a:p>
          <a:p>
            <a:r>
              <a:rPr lang="en-GB" sz="3200" dirty="0"/>
              <a:t>They compare your child to National Averages</a:t>
            </a:r>
          </a:p>
          <a:p>
            <a:r>
              <a:rPr lang="en-GB" sz="3200" dirty="0"/>
              <a:t>They compare the school to National Averages</a:t>
            </a:r>
          </a:p>
          <a:p>
            <a:r>
              <a:rPr lang="en-GB" sz="3200" dirty="0"/>
              <a:t>They are scanned and sent off to independent markers</a:t>
            </a:r>
          </a:p>
        </p:txBody>
      </p:sp>
    </p:spTree>
    <p:extLst>
      <p:ext uri="{BB962C8B-B14F-4D97-AF65-F5344CB8AC3E}">
        <p14:creationId xmlns:p14="http://schemas.microsoft.com/office/powerpoint/2010/main" val="289886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u="sng" dirty="0"/>
              <a:t>Test Dates (Monday May 12th to Thursday May 15th)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Monday 12</a:t>
            </a:r>
            <a:r>
              <a:rPr lang="en-GB" sz="3200" baseline="30000" dirty="0"/>
              <a:t>th</a:t>
            </a:r>
            <a:r>
              <a:rPr lang="en-GB" sz="3200" dirty="0"/>
              <a:t> May – SPAG </a:t>
            </a:r>
            <a:r>
              <a:rPr lang="en-GB" sz="3200"/>
              <a:t>paper </a:t>
            </a:r>
          </a:p>
          <a:p>
            <a:r>
              <a:rPr lang="en-GB" sz="3200"/>
              <a:t>Tuesday </a:t>
            </a:r>
            <a:r>
              <a:rPr lang="en-GB" sz="3200" dirty="0"/>
              <a:t>13</a:t>
            </a:r>
            <a:r>
              <a:rPr lang="en-GB" sz="3200" baseline="30000" dirty="0"/>
              <a:t>th</a:t>
            </a:r>
            <a:r>
              <a:rPr lang="en-GB" sz="3200" dirty="0"/>
              <a:t> May – Reading paper </a:t>
            </a:r>
          </a:p>
          <a:p>
            <a:r>
              <a:rPr lang="en-GB" sz="3200" dirty="0"/>
              <a:t>Wednesday 14</a:t>
            </a:r>
            <a:r>
              <a:rPr lang="en-GB" sz="3200" baseline="30000" dirty="0"/>
              <a:t>th</a:t>
            </a:r>
            <a:r>
              <a:rPr lang="en-GB" sz="3200" dirty="0"/>
              <a:t> May – Maths paper 1 (arithmetic) and paper 2 (reasoning 1) </a:t>
            </a:r>
          </a:p>
          <a:p>
            <a:r>
              <a:rPr lang="en-GB" sz="3200" dirty="0"/>
              <a:t>Thursday 15</a:t>
            </a:r>
            <a:r>
              <a:rPr lang="en-GB" sz="3200" baseline="30000" dirty="0"/>
              <a:t>th</a:t>
            </a:r>
            <a:r>
              <a:rPr lang="en-GB" sz="3200" dirty="0"/>
              <a:t> May – Maths paper 3 (reasoning 2)</a:t>
            </a:r>
          </a:p>
          <a:p>
            <a:r>
              <a:rPr lang="en-GB" sz="3200" dirty="0"/>
              <a:t>Friday 16</a:t>
            </a:r>
            <a:r>
              <a:rPr lang="en-GB" sz="3200" baseline="30000" dirty="0"/>
              <a:t>th</a:t>
            </a:r>
            <a:r>
              <a:rPr lang="en-GB" sz="3200" dirty="0"/>
              <a:t> May - Residential</a:t>
            </a:r>
          </a:p>
        </p:txBody>
      </p:sp>
    </p:spTree>
    <p:extLst>
      <p:ext uri="{BB962C8B-B14F-4D97-AF65-F5344CB8AC3E}">
        <p14:creationId xmlns:p14="http://schemas.microsoft.com/office/powerpoint/2010/main" val="23868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489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Reading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000"/>
            <a:ext cx="10515600" cy="5482948"/>
          </a:xfrm>
        </p:spPr>
        <p:txBody>
          <a:bodyPr>
            <a:noAutofit/>
          </a:bodyPr>
          <a:lstStyle/>
          <a:p>
            <a:r>
              <a:rPr lang="en-GB" sz="2200" dirty="0"/>
              <a:t>The reading test will be a single paper with questions based on three passages of text.</a:t>
            </a:r>
          </a:p>
          <a:p>
            <a:r>
              <a:rPr lang="en-GB" sz="2200" dirty="0"/>
              <a:t>Your child will have one hour, including reading time, to complete the test.</a:t>
            </a:r>
          </a:p>
          <a:p>
            <a:r>
              <a:rPr lang="en-GB" sz="2200" dirty="0"/>
              <a:t>There are 50 marks available. Pass mark last year was 27</a:t>
            </a:r>
          </a:p>
          <a:p>
            <a:r>
              <a:rPr lang="en-GB" sz="2200" dirty="0"/>
              <a:t>There will be a selection of question types, including:</a:t>
            </a:r>
          </a:p>
          <a:p>
            <a:r>
              <a:rPr lang="en-GB" sz="2200" dirty="0"/>
              <a:t>Ranking/ordering, e.g. ‘Number the events below to show the order in which they happen in the story’</a:t>
            </a:r>
          </a:p>
          <a:p>
            <a:r>
              <a:rPr lang="en-GB" sz="2200" dirty="0"/>
              <a:t>Labelling, e.g. ‘Label the text to show the title of the story’</a:t>
            </a:r>
          </a:p>
          <a:p>
            <a:r>
              <a:rPr lang="en-GB" sz="2200" dirty="0"/>
              <a:t>Find and copy, e.g. ‘Find and copy one word that suggests what the weather is like in the story’</a:t>
            </a:r>
          </a:p>
          <a:p>
            <a:r>
              <a:rPr lang="en-GB" sz="2200" dirty="0"/>
              <a:t>Short constructed response, e.g. ‘What does the bear eat?’</a:t>
            </a:r>
          </a:p>
          <a:p>
            <a:r>
              <a:rPr lang="en-GB" sz="2200" dirty="0"/>
              <a:t>Open-ended response, e.g. ‘Look at the sentence that begins Once upon a time. How does the writer increase the tension throughout this paragraph? Explain fully, referring to the text in your answer.’</a:t>
            </a:r>
          </a:p>
        </p:txBody>
      </p:sp>
    </p:spTree>
    <p:extLst>
      <p:ext uri="{BB962C8B-B14F-4D97-AF65-F5344CB8AC3E}">
        <p14:creationId xmlns:p14="http://schemas.microsoft.com/office/powerpoint/2010/main" val="336178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A5F10-8A66-636A-CD09-9AF801141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56" y="365125"/>
            <a:ext cx="4080046" cy="6176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21779-8688-285D-710B-DA4A753EC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571500"/>
            <a:ext cx="50101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B80FF-A369-E9BF-BA11-16BB2C0F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74687"/>
            <a:ext cx="4633579" cy="550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EF285F-F887-6243-4B91-F501DB49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3925"/>
            <a:ext cx="51720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Reading Test – Papers and Example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46C1B-B7DB-85D6-AB14-2459E687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05" y="1817582"/>
            <a:ext cx="6589297" cy="39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7300" u="sng" dirty="0"/>
            </a:br>
            <a:r>
              <a:rPr lang="en-GB" sz="7300" b="1" u="sng" dirty="0"/>
              <a:t>Maths Test</a:t>
            </a:r>
            <a:br>
              <a:rPr lang="en-GB" sz="7300" u="sng" dirty="0"/>
            </a:b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570"/>
            <a:ext cx="10515600" cy="5075237"/>
          </a:xfrm>
        </p:spPr>
        <p:txBody>
          <a:bodyPr>
            <a:noAutofit/>
          </a:bodyPr>
          <a:lstStyle/>
          <a:p>
            <a:r>
              <a:rPr lang="en-GB" sz="2000" dirty="0"/>
              <a:t>Children will sit three papers in maths:</a:t>
            </a:r>
          </a:p>
          <a:p>
            <a:r>
              <a:rPr lang="en-GB" sz="2000" dirty="0"/>
              <a:t>Paper 1: arithmetic, 30 minutes. 40 marks for this paper. </a:t>
            </a:r>
          </a:p>
          <a:p>
            <a:r>
              <a:rPr lang="en-GB" sz="2000" dirty="0"/>
              <a:t>Papers 2 and 3: reasoning, 40 minutes per paper. 35 marks for each papers totalling 70 for both. </a:t>
            </a:r>
          </a:p>
          <a:p>
            <a:r>
              <a:rPr lang="en-GB" sz="2000" dirty="0"/>
              <a:t>The three tests will total 110. Pass marks range from 57 to 60 with last year it was 54</a:t>
            </a:r>
          </a:p>
          <a:p>
            <a:r>
              <a:rPr lang="en-GB" sz="2000" dirty="0"/>
              <a:t>Paper 1 will consist of fixed response questions, where children have to give the correct answer to calculations, including long multiplication and division.</a:t>
            </a:r>
          </a:p>
          <a:p>
            <a:r>
              <a:rPr lang="en-GB" sz="2000" dirty="0"/>
              <a:t>Papers 2 and 3 will involve a number of question types, including:</a:t>
            </a:r>
          </a:p>
          <a:p>
            <a:r>
              <a:rPr lang="en-GB" sz="2000" dirty="0"/>
              <a:t>Multiple choice</a:t>
            </a:r>
          </a:p>
          <a:p>
            <a:r>
              <a:rPr lang="en-GB" sz="2000" dirty="0"/>
              <a:t>Constrained questions, e.g. giving the answer to a calculation, drawing a shape or completing a table or chart</a:t>
            </a:r>
          </a:p>
          <a:p>
            <a:r>
              <a:rPr lang="en-GB" sz="2000" dirty="0"/>
              <a:t>Less constrained questions, where children will have to explain their approach for solving a problem.</a:t>
            </a:r>
          </a:p>
        </p:txBody>
      </p:sp>
    </p:spTree>
    <p:extLst>
      <p:ext uri="{BB962C8B-B14F-4D97-AF65-F5344CB8AC3E}">
        <p14:creationId xmlns:p14="http://schemas.microsoft.com/office/powerpoint/2010/main" val="295147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585af8-5005-4434-8458-154255a878b2">
      <Terms xmlns="http://schemas.microsoft.com/office/infopath/2007/PartnerControls"/>
    </lcf76f155ced4ddcb4097134ff3c332f>
    <TaxCatchAll xmlns="fe89b96f-1638-4a18-8676-53e321520f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06696E6BFE1448566F2D833F50A1D" ma:contentTypeVersion="18" ma:contentTypeDescription="Create a new document." ma:contentTypeScope="" ma:versionID="189622b8d7757149204779df7e2bc29a">
  <xsd:schema xmlns:xsd="http://www.w3.org/2001/XMLSchema" xmlns:xs="http://www.w3.org/2001/XMLSchema" xmlns:p="http://schemas.microsoft.com/office/2006/metadata/properties" xmlns:ns2="7d585af8-5005-4434-8458-154255a878b2" xmlns:ns3="fe89b96f-1638-4a18-8676-53e321520f06" targetNamespace="http://schemas.microsoft.com/office/2006/metadata/properties" ma:root="true" ma:fieldsID="33a9c266dc244e6ada03d9570e38f322" ns2:_="" ns3:_="">
    <xsd:import namespace="7d585af8-5005-4434-8458-154255a878b2"/>
    <xsd:import namespace="fe89b96f-1638-4a18-8676-53e321520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85af8-5005-4434-8458-154255a87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9c9b8f-4436-4a9a-bc01-05ad9c421e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9b96f-1638-4a18-8676-53e321520f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d57e5f-10de-4c5e-9120-ec399ab19829}" ma:internalName="TaxCatchAll" ma:showField="CatchAllData" ma:web="fe89b96f-1638-4a18-8676-53e321520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E1C61-B2B6-44B4-8EAF-1A7D9D5B9826}">
  <ds:schemaRefs>
    <ds:schemaRef ds:uri="http://schemas.microsoft.com/office/2006/metadata/properties"/>
    <ds:schemaRef ds:uri="http://schemas.microsoft.com/office/infopath/2007/PartnerControls"/>
    <ds:schemaRef ds:uri="7d585af8-5005-4434-8458-154255a878b2"/>
    <ds:schemaRef ds:uri="fe89b96f-1638-4a18-8676-53e321520f06"/>
  </ds:schemaRefs>
</ds:datastoreItem>
</file>

<file path=customXml/itemProps2.xml><?xml version="1.0" encoding="utf-8"?>
<ds:datastoreItem xmlns:ds="http://schemas.openxmlformats.org/officeDocument/2006/customXml" ds:itemID="{EDE20594-16B0-41B4-ABEB-D9E87DC5C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EEF27-904F-4A11-9C9C-214F9675C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85af8-5005-4434-8458-154255a878b2"/>
    <ds:schemaRef ds:uri="fe89b96f-1638-4a18-8676-53e321520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1111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Y6 Sats Meeting 2025</vt:lpstr>
      <vt:lpstr>PowerPoint Presentation</vt:lpstr>
      <vt:lpstr>National Curriculum Assessments (SATs)</vt:lpstr>
      <vt:lpstr>Test Dates (Monday May 12th to Thursday May 15th)</vt:lpstr>
      <vt:lpstr>Reading Test</vt:lpstr>
      <vt:lpstr>PowerPoint Presentation</vt:lpstr>
      <vt:lpstr>PowerPoint Presentation</vt:lpstr>
      <vt:lpstr>Reading Test – Papers and Example Questions</vt:lpstr>
      <vt:lpstr> Maths Test </vt:lpstr>
      <vt:lpstr>Arithmetic is key</vt:lpstr>
      <vt:lpstr>Paper 1 Arithmetic Example Questions </vt:lpstr>
      <vt:lpstr>PowerPoint Presentation</vt:lpstr>
      <vt:lpstr>PowerPoint Presentation</vt:lpstr>
      <vt:lpstr>PowerPoint Presentation</vt:lpstr>
      <vt:lpstr>Papers 2 and 3 – Reasoning examples</vt:lpstr>
      <vt:lpstr>Grammar, punctuation and spelling (SPAG)</vt:lpstr>
      <vt:lpstr>SPAG examples </vt:lpstr>
      <vt:lpstr>Spelling examples </vt:lpstr>
      <vt:lpstr>Marking and scoring  </vt:lpstr>
      <vt:lpstr>Writing and Science</vt:lpstr>
      <vt:lpstr>How are we preparing the children in school? </vt:lpstr>
      <vt:lpstr>What can you do to help you child?</vt:lpstr>
      <vt:lpstr>Breakfast Club</vt:lpstr>
      <vt:lpstr>Questions?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Josephs Camberwell Catholic Schools Federation Sats Meeting 2022</dc:title>
  <dc:creator>teacher</dc:creator>
  <cp:lastModifiedBy>Mr Higgins</cp:lastModifiedBy>
  <cp:revision>28</cp:revision>
  <dcterms:created xsi:type="dcterms:W3CDTF">2022-02-07T09:44:29Z</dcterms:created>
  <dcterms:modified xsi:type="dcterms:W3CDTF">2025-04-23T09:40:45Z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0x010100ECA06696E6BFE1448566F2D833F50A1D</vt:lpwstr>
  </property>
</Properties>
</file>