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8"/>
  </p:notesMasterIdLst>
  <p:sldIdLst>
    <p:sldId id="256" r:id="rId2"/>
    <p:sldId id="273" r:id="rId3"/>
    <p:sldId id="257" r:id="rId4"/>
    <p:sldId id="295" r:id="rId5"/>
    <p:sldId id="274" r:id="rId6"/>
    <p:sldId id="275" r:id="rId7"/>
    <p:sldId id="276" r:id="rId8"/>
    <p:sldId id="283" r:id="rId9"/>
    <p:sldId id="258" r:id="rId10"/>
    <p:sldId id="259" r:id="rId11"/>
    <p:sldId id="277" r:id="rId12"/>
    <p:sldId id="280" r:id="rId13"/>
    <p:sldId id="282" r:id="rId14"/>
    <p:sldId id="261" r:id="rId15"/>
    <p:sldId id="278" r:id="rId16"/>
    <p:sldId id="279" r:id="rId17"/>
    <p:sldId id="281" r:id="rId18"/>
    <p:sldId id="262" r:id="rId19"/>
    <p:sldId id="263" r:id="rId20"/>
    <p:sldId id="264" r:id="rId21"/>
    <p:sldId id="268" r:id="rId22"/>
    <p:sldId id="266" r:id="rId23"/>
    <p:sldId id="265" r:id="rId24"/>
    <p:sldId id="267" r:id="rId25"/>
    <p:sldId id="285" r:id="rId26"/>
    <p:sldId id="305" r:id="rId27"/>
    <p:sldId id="306" r:id="rId28"/>
    <p:sldId id="284" r:id="rId29"/>
    <p:sldId id="286" r:id="rId30"/>
    <p:sldId id="287" r:id="rId31"/>
    <p:sldId id="288" r:id="rId32"/>
    <p:sldId id="289" r:id="rId33"/>
    <p:sldId id="296" r:id="rId34"/>
    <p:sldId id="297" r:id="rId35"/>
    <p:sldId id="299" r:id="rId36"/>
    <p:sldId id="300" r:id="rId37"/>
    <p:sldId id="301" r:id="rId38"/>
    <p:sldId id="302" r:id="rId39"/>
    <p:sldId id="303" r:id="rId40"/>
    <p:sldId id="290" r:id="rId41"/>
    <p:sldId id="298" r:id="rId42"/>
    <p:sldId id="292" r:id="rId43"/>
    <p:sldId id="304" r:id="rId44"/>
    <p:sldId id="294" r:id="rId45"/>
    <p:sldId id="270" r:id="rId46"/>
    <p:sldId id="271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EA88D-2B92-46DC-8112-79E2A5ABB53F}" v="3" dt="2025-09-23T06:54:18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8591-4BA2-4EEA-AB4E-2449231BD801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D68E1-C96C-46F6-9462-78F72F72E85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68E1-C96C-46F6-9462-78F72F72E855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82421E9-E11F-4D88-9E64-0E2A5DFA8DBE}" type="datetimeFigureOut">
              <a:rPr lang="en-GB" smtClean="0"/>
              <a:pPr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DF6492B-58F1-4CFF-B887-177A2D1BD2C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littlewandle.org.uk/resources/for-parents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ttlewandlelettersandsounds.org.uk/resources/for-parents/#tabnametabBooksComingHome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tlewandlelettersandsounds.org.uk/resources/for-parents/" TargetMode="External"/><Relationship Id="rId2" Type="http://schemas.openxmlformats.org/officeDocument/2006/relationships/hyperlink" Target="http://www.phonicsplay.co.uk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5696" y="332656"/>
            <a:ext cx="730830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Phonics</a:t>
            </a:r>
          </a:p>
          <a:p>
            <a:pPr algn="ctr"/>
            <a:r>
              <a:rPr lang="en-US" sz="8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CPD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1720" y="2855532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latin typeface="Comic Sans MS" pitchFamily="66" charset="0"/>
              </a:rPr>
              <a:t>Wednesday 16th September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EDFE36-D396-834D-BBEB-0DD0B44CE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751" y="4184303"/>
            <a:ext cx="2433103" cy="2341041"/>
          </a:xfrm>
          <a:prstGeom prst="rect">
            <a:avLst/>
          </a:prstGeom>
        </p:spPr>
      </p:pic>
      <p:pic>
        <p:nvPicPr>
          <p:cNvPr id="8" name="Picture 7" descr="A round blue button with two kids holding a cross&#10;&#10;AI-generated content may be incorrect.">
            <a:extLst>
              <a:ext uri="{FF2B5EF4-FFF2-40B4-BE49-F238E27FC236}">
                <a16:creationId xmlns:a16="http://schemas.microsoft.com/office/drawing/2014/main" id="{19EB94F8-1071-BEAC-6F77-65B4C3F0CE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341" y="4289792"/>
            <a:ext cx="1799848" cy="17998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A11BE-5948-9BB1-1B07-E7723A63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39808-28E0-5601-4C0F-089E004E4D0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B877EB-6FB5-C13E-3D35-FD83E927E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531" y="116632"/>
            <a:ext cx="7132938" cy="527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87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5536" y="1196752"/>
            <a:ext cx="7704856" cy="370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dirty="0">
                <a:latin typeface="Comic Sans MS" pitchFamily="66" charset="0"/>
              </a:rPr>
              <a:t>In school, we follow the Little Wandle programme. Little Wandle is a phonics resource published by the Department for Education and Skills.</a:t>
            </a:r>
          </a:p>
          <a:p>
            <a:pPr>
              <a:lnSpc>
                <a:spcPct val="150000"/>
              </a:lnSpc>
            </a:pPr>
            <a:endParaRPr lang="en-GB" sz="32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88640"/>
            <a:ext cx="7704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>
              <a:latin typeface="Comic Sans MS" pitchFamily="66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0304C7-C179-07B1-D690-A8C216CB0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992" y="4221088"/>
            <a:ext cx="2433103" cy="23410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A2B2-5DD7-CC8A-641B-A5948E161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9685D-941D-72E8-DDA8-1186F2D222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an you write phonetically? - Your child can - Dyslexia Daily Blog">
            <a:extLst>
              <a:ext uri="{FF2B5EF4-FFF2-40B4-BE49-F238E27FC236}">
                <a16:creationId xmlns:a16="http://schemas.microsoft.com/office/drawing/2014/main" id="{0E1E736B-E04C-953B-852A-BB4A5B1CC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79995"/>
            <a:ext cx="9144000" cy="302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D983AD-5912-95C7-B3FA-DF8B3B0A5202}"/>
              </a:ext>
            </a:extLst>
          </p:cNvPr>
          <p:cNvSpPr txBox="1"/>
          <p:nvPr/>
        </p:nvSpPr>
        <p:spPr>
          <a:xfrm>
            <a:off x="683568" y="3933056"/>
            <a:ext cx="5760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you read this?</a:t>
            </a:r>
          </a:p>
          <a:p>
            <a:r>
              <a:rPr lang="en-US" dirty="0"/>
              <a:t>What do you notice?</a:t>
            </a:r>
          </a:p>
          <a:p>
            <a:r>
              <a:rPr lang="en-US" dirty="0"/>
              <a:t>What would you need to know about phonics?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3539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2A48F-E7B4-14F7-B451-50ED0D586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E3F2F-9D6E-8064-8ABA-BE982D95336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7249E-8B42-FEBC-0430-1A31D5A74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1910"/>
            <a:ext cx="7467600" cy="535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23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18C95-8E2C-782A-D91D-B4C8E40C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BF90C-16B8-F8DF-33C1-37FEB6F6642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726543-C2E0-63AE-21E6-FF7DF8880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083"/>
            <a:ext cx="8579296" cy="559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66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8E154-1458-9AB5-4A1F-7FEA7D3D4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B91DE-53AA-14E1-2B5F-C6B89D9788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A4DD6D-9457-FABE-735E-F88F07859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63" y="31269"/>
            <a:ext cx="7919437" cy="58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8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E46A0-B82A-F4B9-1635-586F2BA90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A7DAC-38E1-0FF8-40CC-5C42BD90392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A1ECF3-B817-6494-F048-EE41BCF2B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048" y="280229"/>
            <a:ext cx="7756360" cy="578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97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Phase 1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GB" sz="3500" dirty="0">
                <a:latin typeface="Comic Sans MS" pitchFamily="66" charset="0"/>
              </a:rPr>
              <a:t>There are 7 aspects with 3 strands.</a:t>
            </a:r>
          </a:p>
          <a:p>
            <a:pPr>
              <a:lnSpc>
                <a:spcPct val="150000"/>
              </a:lnSpc>
            </a:pPr>
            <a:r>
              <a:rPr lang="en-GB" sz="3500" dirty="0">
                <a:latin typeface="Comic Sans MS" pitchFamily="66" charset="0"/>
              </a:rPr>
              <a:t>A1 – Environmental</a:t>
            </a:r>
          </a:p>
          <a:p>
            <a:pPr>
              <a:lnSpc>
                <a:spcPct val="150000"/>
              </a:lnSpc>
            </a:pPr>
            <a:r>
              <a:rPr lang="en-GB" sz="3500" dirty="0">
                <a:latin typeface="Comic Sans MS" pitchFamily="66" charset="0"/>
              </a:rPr>
              <a:t>A2 – Instrumental sounds</a:t>
            </a:r>
          </a:p>
          <a:p>
            <a:pPr>
              <a:lnSpc>
                <a:spcPct val="150000"/>
              </a:lnSpc>
            </a:pPr>
            <a:r>
              <a:rPr lang="en-GB" sz="3500" dirty="0">
                <a:latin typeface="Comic Sans MS" pitchFamily="66" charset="0"/>
              </a:rPr>
              <a:t>A3 – Body Percussion</a:t>
            </a:r>
          </a:p>
          <a:p>
            <a:pPr>
              <a:lnSpc>
                <a:spcPct val="150000"/>
              </a:lnSpc>
            </a:pPr>
            <a:r>
              <a:rPr lang="en-GB" sz="3500" dirty="0">
                <a:latin typeface="Comic Sans MS" pitchFamily="66" charset="0"/>
              </a:rPr>
              <a:t>A4 – Rhythm and rhyme</a:t>
            </a:r>
          </a:p>
          <a:p>
            <a:pPr>
              <a:lnSpc>
                <a:spcPct val="150000"/>
              </a:lnSpc>
            </a:pPr>
            <a:r>
              <a:rPr lang="en-GB" sz="3500" dirty="0">
                <a:latin typeface="Comic Sans MS" pitchFamily="66" charset="0"/>
              </a:rPr>
              <a:t>A5 – Alliteration</a:t>
            </a:r>
          </a:p>
          <a:p>
            <a:pPr>
              <a:lnSpc>
                <a:spcPct val="150000"/>
              </a:lnSpc>
            </a:pPr>
            <a:r>
              <a:rPr lang="en-GB" sz="3500" dirty="0">
                <a:latin typeface="Comic Sans MS" pitchFamily="66" charset="0"/>
              </a:rPr>
              <a:t>A6 – Voice sounds</a:t>
            </a:r>
          </a:p>
          <a:p>
            <a:pPr>
              <a:lnSpc>
                <a:spcPct val="150000"/>
              </a:lnSpc>
            </a:pPr>
            <a:r>
              <a:rPr lang="en-GB" sz="3500" dirty="0">
                <a:latin typeface="Comic Sans MS" pitchFamily="66" charset="0"/>
              </a:rPr>
              <a:t>A7 – Oral blending and segmenting.</a:t>
            </a:r>
          </a:p>
          <a:p>
            <a:pPr lvl="1"/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Phase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496944" cy="4873752"/>
          </a:xfrm>
        </p:spPr>
        <p:txBody>
          <a:bodyPr>
            <a:noAutofit/>
          </a:bodyPr>
          <a:lstStyle/>
          <a:p>
            <a:r>
              <a:rPr lang="en-GB" sz="5400" b="1" dirty="0">
                <a:latin typeface="Comic Sans MS" pitchFamily="66" charset="0"/>
              </a:rPr>
              <a:t>Set 1</a:t>
            </a:r>
            <a:r>
              <a:rPr lang="en-GB" sz="5400" dirty="0">
                <a:latin typeface="Comic Sans MS" pitchFamily="66" charset="0"/>
              </a:rPr>
              <a:t>: s, a, t, p</a:t>
            </a:r>
          </a:p>
          <a:p>
            <a:r>
              <a:rPr lang="en-GB" sz="5400" b="1" dirty="0">
                <a:latin typeface="Comic Sans MS" pitchFamily="66" charset="0"/>
              </a:rPr>
              <a:t>Set 2</a:t>
            </a:r>
            <a:r>
              <a:rPr lang="en-GB" sz="5400" dirty="0">
                <a:latin typeface="Comic Sans MS" pitchFamily="66" charset="0"/>
              </a:rPr>
              <a:t>: </a:t>
            </a:r>
            <a:r>
              <a:rPr lang="en-GB" sz="5400" dirty="0" err="1">
                <a:latin typeface="Comic Sans MS" pitchFamily="66" charset="0"/>
              </a:rPr>
              <a:t>i</a:t>
            </a:r>
            <a:r>
              <a:rPr lang="en-GB" sz="5400" dirty="0">
                <a:latin typeface="Comic Sans MS" pitchFamily="66" charset="0"/>
              </a:rPr>
              <a:t>, n, m, d</a:t>
            </a:r>
          </a:p>
          <a:p>
            <a:r>
              <a:rPr lang="en-GB" sz="5400" b="1" dirty="0">
                <a:latin typeface="Comic Sans MS" pitchFamily="66" charset="0"/>
              </a:rPr>
              <a:t>Set 3</a:t>
            </a:r>
            <a:r>
              <a:rPr lang="en-GB" sz="5400" dirty="0">
                <a:latin typeface="Comic Sans MS" pitchFamily="66" charset="0"/>
              </a:rPr>
              <a:t>: g, o, c, k</a:t>
            </a:r>
          </a:p>
          <a:p>
            <a:r>
              <a:rPr lang="en-GB" sz="5400" b="1" dirty="0">
                <a:latin typeface="Comic Sans MS" pitchFamily="66" charset="0"/>
              </a:rPr>
              <a:t>Set 4</a:t>
            </a:r>
            <a:r>
              <a:rPr lang="en-GB" sz="5400" dirty="0">
                <a:latin typeface="Comic Sans MS" pitchFamily="66" charset="0"/>
              </a:rPr>
              <a:t>: ck, e, u, r</a:t>
            </a:r>
          </a:p>
          <a:p>
            <a:r>
              <a:rPr lang="en-GB" sz="5400" b="1" dirty="0">
                <a:latin typeface="Comic Sans MS" pitchFamily="66" charset="0"/>
              </a:rPr>
              <a:t>Set 5</a:t>
            </a:r>
            <a:r>
              <a:rPr lang="en-GB" sz="5400" dirty="0">
                <a:latin typeface="Comic Sans MS" pitchFamily="66" charset="0"/>
              </a:rPr>
              <a:t>: h, b, f, ff, l, </a:t>
            </a:r>
            <a:r>
              <a:rPr lang="en-GB" sz="5400" dirty="0" err="1">
                <a:latin typeface="Comic Sans MS" pitchFamily="66" charset="0"/>
              </a:rPr>
              <a:t>ll</a:t>
            </a:r>
            <a:r>
              <a:rPr lang="en-GB" sz="5400" dirty="0">
                <a:latin typeface="Comic Sans MS" pitchFamily="66" charset="0"/>
              </a:rPr>
              <a:t>, </a:t>
            </a:r>
            <a:r>
              <a:rPr lang="en-GB" sz="5400" dirty="0" err="1">
                <a:latin typeface="Comic Sans MS" pitchFamily="66" charset="0"/>
              </a:rPr>
              <a:t>ss</a:t>
            </a:r>
            <a:endParaRPr lang="en-GB" sz="54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37CF0-B262-9CFA-43F2-991FFA34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8828B-CEA8-F94E-5F8A-9F1C0EBA3E4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42EBBC-426B-FC94-69BC-E89BBD0E3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93" y="384048"/>
            <a:ext cx="7745288" cy="575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29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DB809-FEC3-F94E-E235-785F9231D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A46BB-91B3-A675-6CE7-D019F92AA0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8A466C-7172-7D54-09F6-04AA8F99F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52" y="409899"/>
            <a:ext cx="7643840" cy="589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683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8B687-C48F-7B7E-0C8C-DB3680A5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65DAB-9823-A237-9BC1-F0E6213C03A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B46DED-A1A0-8B45-C909-E4816355D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05" y="384048"/>
            <a:ext cx="7756589" cy="56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95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Phase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496944" cy="5061176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Comic Sans MS" pitchFamily="66" charset="0"/>
              </a:rPr>
              <a:t>Set 6:</a:t>
            </a:r>
            <a:r>
              <a:rPr lang="en-GB" sz="4400" dirty="0">
                <a:latin typeface="Comic Sans MS" pitchFamily="66" charset="0"/>
              </a:rPr>
              <a:t> j, v, w, x</a:t>
            </a:r>
          </a:p>
          <a:p>
            <a:r>
              <a:rPr lang="en-GB" sz="4400" b="1" dirty="0">
                <a:latin typeface="Comic Sans MS" pitchFamily="66" charset="0"/>
              </a:rPr>
              <a:t>Set 7</a:t>
            </a:r>
            <a:r>
              <a:rPr lang="en-GB" sz="4400" dirty="0">
                <a:latin typeface="Comic Sans MS" pitchFamily="66" charset="0"/>
              </a:rPr>
              <a:t>: y, z, </a:t>
            </a:r>
            <a:r>
              <a:rPr lang="en-GB" sz="4400" dirty="0" err="1">
                <a:latin typeface="Comic Sans MS" pitchFamily="66" charset="0"/>
              </a:rPr>
              <a:t>zz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qu</a:t>
            </a:r>
            <a:endParaRPr lang="en-GB" sz="4400" dirty="0">
              <a:latin typeface="Comic Sans MS" pitchFamily="66" charset="0"/>
            </a:endParaRPr>
          </a:p>
          <a:p>
            <a:r>
              <a:rPr lang="en-GB" sz="4400" b="1" dirty="0">
                <a:latin typeface="Comic Sans MS" pitchFamily="66" charset="0"/>
              </a:rPr>
              <a:t>Consonant digraphs</a:t>
            </a:r>
            <a:r>
              <a:rPr lang="en-GB" sz="4400" dirty="0">
                <a:latin typeface="Comic Sans MS" pitchFamily="66" charset="0"/>
              </a:rPr>
              <a:t>: </a:t>
            </a:r>
            <a:r>
              <a:rPr lang="en-GB" sz="4400" dirty="0" err="1">
                <a:latin typeface="Comic Sans MS" pitchFamily="66" charset="0"/>
              </a:rPr>
              <a:t>ch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sh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th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ng</a:t>
            </a:r>
            <a:endParaRPr lang="en-GB" sz="4400" dirty="0">
              <a:latin typeface="Comic Sans MS" pitchFamily="66" charset="0"/>
            </a:endParaRPr>
          </a:p>
          <a:p>
            <a:r>
              <a:rPr lang="en-GB" sz="4400" b="1" dirty="0">
                <a:latin typeface="Comic Sans MS" pitchFamily="66" charset="0"/>
              </a:rPr>
              <a:t>Vowel digraphs</a:t>
            </a:r>
            <a:r>
              <a:rPr lang="en-GB" sz="4400" dirty="0">
                <a:latin typeface="Comic Sans MS" pitchFamily="66" charset="0"/>
              </a:rPr>
              <a:t>: </a:t>
            </a:r>
            <a:r>
              <a:rPr lang="en-GB" sz="4400" dirty="0" err="1">
                <a:latin typeface="Comic Sans MS" pitchFamily="66" charset="0"/>
              </a:rPr>
              <a:t>ai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ee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igh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oa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oo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ar</a:t>
            </a:r>
            <a:r>
              <a:rPr lang="en-GB" sz="4400" dirty="0">
                <a:latin typeface="Comic Sans MS" pitchFamily="66" charset="0"/>
              </a:rPr>
              <a:t>, or, </a:t>
            </a:r>
            <a:r>
              <a:rPr lang="en-GB" sz="4400" dirty="0" err="1">
                <a:latin typeface="Comic Sans MS" pitchFamily="66" charset="0"/>
              </a:rPr>
              <a:t>ur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ow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oi</a:t>
            </a:r>
            <a:r>
              <a:rPr lang="en-GB" sz="4400" dirty="0">
                <a:latin typeface="Comic Sans MS" pitchFamily="66" charset="0"/>
              </a:rPr>
              <a:t>, ear, air, </a:t>
            </a:r>
            <a:r>
              <a:rPr lang="en-GB" sz="4400" dirty="0" err="1">
                <a:latin typeface="Comic Sans MS" pitchFamily="66" charset="0"/>
              </a:rPr>
              <a:t>ure</a:t>
            </a:r>
            <a:r>
              <a:rPr lang="en-GB" sz="4400" dirty="0">
                <a:latin typeface="Comic Sans MS" pitchFamily="66" charset="0"/>
              </a:rPr>
              <a:t>, </a:t>
            </a:r>
            <a:r>
              <a:rPr lang="en-GB" sz="4400" dirty="0" err="1">
                <a:latin typeface="Comic Sans MS" pitchFamily="66" charset="0"/>
              </a:rPr>
              <a:t>er</a:t>
            </a:r>
            <a:endParaRPr lang="en-GB" sz="4400" dirty="0"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endParaRPr lang="en-GB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E5F12-B4B4-6DFD-8A00-DCA83237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266D-167D-C88B-00A8-DAB41C06B91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9468CD-2BD9-C7D5-B27A-537B5C776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7853065" cy="587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04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3EFF-B35F-856D-13F8-245526C41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2A138-4699-6601-3E3D-0357B75524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C9873-EFF9-04C2-FF48-C5184376B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38" y="188640"/>
            <a:ext cx="7676766" cy="5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479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9DB6-262A-3955-0A2E-ED2E00E75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8F2E1-ADFC-93D8-199A-02382AA5C62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4EEEC5-70AB-FE03-ACB5-B769D251E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419" y="274638"/>
            <a:ext cx="7793161" cy="57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38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Phase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496944" cy="5061176"/>
          </a:xfrm>
        </p:spPr>
        <p:txBody>
          <a:bodyPr>
            <a:normAutofit/>
          </a:bodyPr>
          <a:lstStyle/>
          <a:p>
            <a:r>
              <a:rPr lang="en-GB" sz="5400" dirty="0">
                <a:latin typeface="Comic Sans MS" pitchFamily="66" charset="0"/>
              </a:rPr>
              <a:t>This phase consolidates all the children have learnt in the previous phases.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Phase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r>
              <a:rPr lang="en-GB" sz="4000" dirty="0">
                <a:latin typeface="Comic Sans MS" pitchFamily="66" charset="0"/>
              </a:rPr>
              <a:t>Children will be taught new graphemes and alternative pronunciations for these graphemes.</a:t>
            </a:r>
          </a:p>
          <a:p>
            <a:r>
              <a:rPr lang="en-GB" sz="4000" b="1" dirty="0">
                <a:latin typeface="Comic Sans MS" pitchFamily="66" charset="0"/>
              </a:rPr>
              <a:t>Vowel digraphs: </a:t>
            </a:r>
            <a:r>
              <a:rPr lang="en-GB" sz="4000" dirty="0" err="1">
                <a:latin typeface="Comic Sans MS" pitchFamily="66" charset="0"/>
              </a:rPr>
              <a:t>wh</a:t>
            </a:r>
            <a:r>
              <a:rPr lang="en-GB" sz="4000" dirty="0">
                <a:latin typeface="Comic Sans MS" pitchFamily="66" charset="0"/>
              </a:rPr>
              <a:t>, ph, ay, </a:t>
            </a:r>
            <a:r>
              <a:rPr lang="en-GB" sz="4000" dirty="0" err="1">
                <a:latin typeface="Comic Sans MS" pitchFamily="66" charset="0"/>
              </a:rPr>
              <a:t>ou</a:t>
            </a:r>
            <a:r>
              <a:rPr lang="en-GB" sz="4000" dirty="0">
                <a:latin typeface="Comic Sans MS" pitchFamily="66" charset="0"/>
              </a:rPr>
              <a:t>, </a:t>
            </a:r>
            <a:r>
              <a:rPr lang="en-GB" sz="4000" dirty="0" err="1">
                <a:latin typeface="Comic Sans MS" pitchFamily="66" charset="0"/>
              </a:rPr>
              <a:t>ie</a:t>
            </a:r>
            <a:r>
              <a:rPr lang="en-GB" sz="4000" dirty="0">
                <a:latin typeface="Comic Sans MS" pitchFamily="66" charset="0"/>
              </a:rPr>
              <a:t>, ea, </a:t>
            </a:r>
            <a:r>
              <a:rPr lang="en-GB" sz="4000" dirty="0" err="1">
                <a:latin typeface="Comic Sans MS" pitchFamily="66" charset="0"/>
              </a:rPr>
              <a:t>oy</a:t>
            </a:r>
            <a:r>
              <a:rPr lang="en-GB" sz="4000" dirty="0">
                <a:latin typeface="Comic Sans MS" pitchFamily="66" charset="0"/>
              </a:rPr>
              <a:t>, </a:t>
            </a:r>
            <a:r>
              <a:rPr lang="en-GB" sz="4000" dirty="0" err="1">
                <a:latin typeface="Comic Sans MS" pitchFamily="66" charset="0"/>
              </a:rPr>
              <a:t>ir</a:t>
            </a:r>
            <a:r>
              <a:rPr lang="en-GB" sz="4000" dirty="0">
                <a:latin typeface="Comic Sans MS" pitchFamily="66" charset="0"/>
              </a:rPr>
              <a:t>, </a:t>
            </a:r>
            <a:r>
              <a:rPr lang="en-GB" sz="4000" dirty="0" err="1">
                <a:latin typeface="Comic Sans MS" pitchFamily="66" charset="0"/>
              </a:rPr>
              <a:t>ue</a:t>
            </a:r>
            <a:r>
              <a:rPr lang="en-GB" sz="4000" dirty="0">
                <a:latin typeface="Comic Sans MS" pitchFamily="66" charset="0"/>
              </a:rPr>
              <a:t>, aw, </a:t>
            </a:r>
            <a:r>
              <a:rPr lang="en-GB" sz="4000" dirty="0" err="1">
                <a:latin typeface="Comic Sans MS" pitchFamily="66" charset="0"/>
              </a:rPr>
              <a:t>ew</a:t>
            </a:r>
            <a:r>
              <a:rPr lang="en-GB" sz="4000" dirty="0">
                <a:latin typeface="Comic Sans MS" pitchFamily="66" charset="0"/>
              </a:rPr>
              <a:t>, </a:t>
            </a:r>
            <a:r>
              <a:rPr lang="en-GB" sz="4000" dirty="0" err="1">
                <a:latin typeface="Comic Sans MS" pitchFamily="66" charset="0"/>
              </a:rPr>
              <a:t>oe</a:t>
            </a:r>
            <a:r>
              <a:rPr lang="en-GB" sz="4000" dirty="0">
                <a:latin typeface="Comic Sans MS" pitchFamily="66" charset="0"/>
              </a:rPr>
              <a:t>, au</a:t>
            </a:r>
          </a:p>
          <a:p>
            <a:r>
              <a:rPr lang="en-GB" sz="4000" b="1" dirty="0">
                <a:latin typeface="Comic Sans MS" pitchFamily="66" charset="0"/>
              </a:rPr>
              <a:t> Split digraphs: </a:t>
            </a:r>
            <a:r>
              <a:rPr lang="en-GB" sz="4000" dirty="0" err="1">
                <a:latin typeface="Comic Sans MS" pitchFamily="66" charset="0"/>
              </a:rPr>
              <a:t>a_e</a:t>
            </a:r>
            <a:r>
              <a:rPr lang="en-GB" sz="4000" dirty="0">
                <a:latin typeface="Comic Sans MS" pitchFamily="66" charset="0"/>
              </a:rPr>
              <a:t>, </a:t>
            </a:r>
            <a:r>
              <a:rPr lang="en-GB" sz="4000" dirty="0" err="1">
                <a:latin typeface="Comic Sans MS" pitchFamily="66" charset="0"/>
              </a:rPr>
              <a:t>e_e</a:t>
            </a:r>
            <a:r>
              <a:rPr lang="en-GB" sz="4000" dirty="0">
                <a:latin typeface="Comic Sans MS" pitchFamily="66" charset="0"/>
              </a:rPr>
              <a:t>, </a:t>
            </a:r>
            <a:r>
              <a:rPr lang="en-GB" sz="4000" dirty="0" err="1">
                <a:latin typeface="Comic Sans MS" pitchFamily="66" charset="0"/>
              </a:rPr>
              <a:t>i_e</a:t>
            </a:r>
            <a:r>
              <a:rPr lang="en-GB" sz="4000" dirty="0">
                <a:latin typeface="Comic Sans MS" pitchFamily="66" charset="0"/>
              </a:rPr>
              <a:t>, </a:t>
            </a:r>
            <a:r>
              <a:rPr lang="en-GB" sz="4000" dirty="0" err="1">
                <a:latin typeface="Comic Sans MS" pitchFamily="66" charset="0"/>
              </a:rPr>
              <a:t>o_e</a:t>
            </a:r>
            <a:r>
              <a:rPr lang="en-GB" sz="4000" dirty="0">
                <a:latin typeface="Comic Sans MS" pitchFamily="66" charset="0"/>
              </a:rPr>
              <a:t>, </a:t>
            </a:r>
            <a:r>
              <a:rPr lang="en-GB" sz="4000" dirty="0" err="1">
                <a:latin typeface="Comic Sans MS" pitchFamily="66" charset="0"/>
              </a:rPr>
              <a:t>u_e</a:t>
            </a:r>
            <a:endParaRPr lang="en-GB" sz="4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Phase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r>
              <a:rPr lang="en-GB" sz="4000" dirty="0">
                <a:latin typeface="Comic Sans MS" pitchFamily="66" charset="0"/>
              </a:rPr>
              <a:t>The focus is on learning spelling rules for suffixes.</a:t>
            </a:r>
          </a:p>
          <a:p>
            <a:endParaRPr lang="en-GB" sz="4000" dirty="0">
              <a:latin typeface="Comic Sans MS" pitchFamily="66" charset="0"/>
            </a:endParaRPr>
          </a:p>
          <a:p>
            <a:pPr>
              <a:buNone/>
            </a:pPr>
            <a:r>
              <a:rPr lang="en-GB" sz="4000" b="1" dirty="0">
                <a:latin typeface="Comic Sans MS" pitchFamily="66" charset="0"/>
              </a:rPr>
              <a:t>-s   	-</a:t>
            </a:r>
            <a:r>
              <a:rPr lang="en-GB" sz="4000" b="1" dirty="0" err="1">
                <a:latin typeface="Comic Sans MS" pitchFamily="66" charset="0"/>
              </a:rPr>
              <a:t>es</a:t>
            </a:r>
            <a:r>
              <a:rPr lang="en-GB" sz="4000" b="1" dirty="0">
                <a:latin typeface="Comic Sans MS" pitchFamily="66" charset="0"/>
              </a:rPr>
              <a:t> 	-</a:t>
            </a:r>
            <a:r>
              <a:rPr lang="en-GB" sz="4000" b="1" dirty="0" err="1">
                <a:latin typeface="Comic Sans MS" pitchFamily="66" charset="0"/>
              </a:rPr>
              <a:t>ing</a:t>
            </a:r>
            <a:r>
              <a:rPr lang="en-GB" sz="4000" b="1" dirty="0">
                <a:latin typeface="Comic Sans MS" pitchFamily="66" charset="0"/>
              </a:rPr>
              <a:t>       -</a:t>
            </a:r>
            <a:r>
              <a:rPr lang="en-GB" sz="4000" b="1" dirty="0" err="1">
                <a:latin typeface="Comic Sans MS" pitchFamily="66" charset="0"/>
              </a:rPr>
              <a:t>ed</a:t>
            </a:r>
            <a:endParaRPr lang="en-GB" sz="4000" dirty="0">
              <a:latin typeface="Comic Sans MS" pitchFamily="66" charset="0"/>
            </a:endParaRPr>
          </a:p>
          <a:p>
            <a:pPr>
              <a:buNone/>
            </a:pPr>
            <a:r>
              <a:rPr lang="en-GB" sz="4000" b="1" dirty="0">
                <a:latin typeface="Comic Sans MS" pitchFamily="66" charset="0"/>
              </a:rPr>
              <a:t>-</a:t>
            </a:r>
            <a:r>
              <a:rPr lang="en-GB" sz="4000" b="1" dirty="0" err="1">
                <a:latin typeface="Comic Sans MS" pitchFamily="66" charset="0"/>
              </a:rPr>
              <a:t>er</a:t>
            </a:r>
            <a:r>
              <a:rPr lang="en-GB" sz="4000" b="1" dirty="0">
                <a:latin typeface="Comic Sans MS" pitchFamily="66" charset="0"/>
              </a:rPr>
              <a:t> 	-</a:t>
            </a:r>
            <a:r>
              <a:rPr lang="en-GB" sz="4000" b="1" dirty="0" err="1">
                <a:latin typeface="Comic Sans MS" pitchFamily="66" charset="0"/>
              </a:rPr>
              <a:t>est</a:t>
            </a:r>
            <a:r>
              <a:rPr lang="en-GB" sz="4000" b="1" dirty="0">
                <a:latin typeface="Comic Sans MS" pitchFamily="66" charset="0"/>
              </a:rPr>
              <a:t> 	-y 	        -en</a:t>
            </a:r>
            <a:endParaRPr lang="en-GB" sz="4000" dirty="0">
              <a:latin typeface="Comic Sans MS" pitchFamily="66" charset="0"/>
            </a:endParaRPr>
          </a:p>
          <a:p>
            <a:pPr>
              <a:buNone/>
            </a:pPr>
            <a:r>
              <a:rPr lang="en-GB" sz="4000" b="1" dirty="0">
                <a:latin typeface="Comic Sans MS" pitchFamily="66" charset="0"/>
              </a:rPr>
              <a:t>-</a:t>
            </a:r>
            <a:r>
              <a:rPr lang="en-GB" sz="4000" b="1" dirty="0" err="1">
                <a:latin typeface="Comic Sans MS" pitchFamily="66" charset="0"/>
              </a:rPr>
              <a:t>ful</a:t>
            </a:r>
            <a:r>
              <a:rPr lang="en-GB" sz="4000" b="1" dirty="0">
                <a:latin typeface="Comic Sans MS" pitchFamily="66" charset="0"/>
              </a:rPr>
              <a:t>    -</a:t>
            </a:r>
            <a:r>
              <a:rPr lang="en-GB" sz="4000" b="1" dirty="0" err="1">
                <a:latin typeface="Comic Sans MS" pitchFamily="66" charset="0"/>
              </a:rPr>
              <a:t>ly</a:t>
            </a:r>
            <a:r>
              <a:rPr lang="en-GB" sz="4000" b="1" dirty="0">
                <a:latin typeface="Comic Sans MS" pitchFamily="66" charset="0"/>
              </a:rPr>
              <a:t> 	-</a:t>
            </a:r>
            <a:r>
              <a:rPr lang="en-GB" sz="4000" b="1" dirty="0" err="1">
                <a:latin typeface="Comic Sans MS" pitchFamily="66" charset="0"/>
              </a:rPr>
              <a:t>ment</a:t>
            </a:r>
            <a:r>
              <a:rPr lang="en-GB" sz="4000" b="1" dirty="0">
                <a:latin typeface="Comic Sans MS" pitchFamily="66" charset="0"/>
              </a:rPr>
              <a:t> 		-</a:t>
            </a:r>
            <a:r>
              <a:rPr lang="en-GB" sz="4000" b="1" dirty="0" err="1">
                <a:latin typeface="Comic Sans MS" pitchFamily="66" charset="0"/>
              </a:rPr>
              <a:t>ness</a:t>
            </a:r>
            <a:endParaRPr lang="en-GB" sz="4000" dirty="0">
              <a:latin typeface="Comic Sans MS" pitchFamily="66" charset="0"/>
            </a:endParaRPr>
          </a:p>
          <a:p>
            <a:endParaRPr lang="en-GB" sz="4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Segmenting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r>
              <a:rPr lang="en-GB" sz="3600" dirty="0">
                <a:latin typeface="Comic Sans MS" pitchFamily="66" charset="0"/>
              </a:rPr>
              <a:t>Breaking down words for spelling.</a:t>
            </a:r>
          </a:p>
          <a:p>
            <a:pPr algn="ctr">
              <a:buNone/>
            </a:pPr>
            <a:r>
              <a:rPr lang="en-GB" sz="13000" dirty="0">
                <a:latin typeface="Comic Sans MS" pitchFamily="66" charset="0"/>
              </a:rPr>
              <a:t>cat</a:t>
            </a:r>
          </a:p>
          <a:p>
            <a:pPr algn="ctr">
              <a:buNone/>
            </a:pPr>
            <a:r>
              <a:rPr lang="en-GB" sz="13000" dirty="0">
                <a:latin typeface="Comic Sans MS" pitchFamily="66" charset="0"/>
              </a:rPr>
              <a:t>c  a  t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627784" y="594928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499992" y="594928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228184" y="587727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Segmenting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13000" dirty="0">
                <a:latin typeface="Comic Sans MS" pitchFamily="66" charset="0"/>
              </a:rPr>
              <a:t>Queen</a:t>
            </a:r>
          </a:p>
          <a:p>
            <a:pPr algn="ctr">
              <a:buNone/>
            </a:pPr>
            <a:r>
              <a:rPr lang="en-GB" sz="13000" dirty="0" err="1">
                <a:latin typeface="Comic Sans MS" pitchFamily="66" charset="0"/>
              </a:rPr>
              <a:t>qu</a:t>
            </a:r>
            <a:r>
              <a:rPr lang="en-GB" sz="13000" dirty="0">
                <a:latin typeface="Comic Sans MS" pitchFamily="66" charset="0"/>
              </a:rPr>
              <a:t>  </a:t>
            </a:r>
            <a:r>
              <a:rPr lang="en-GB" sz="13000" dirty="0" err="1">
                <a:latin typeface="Comic Sans MS" pitchFamily="66" charset="0"/>
              </a:rPr>
              <a:t>ee</a:t>
            </a:r>
            <a:r>
              <a:rPr lang="en-GB" sz="13000" dirty="0">
                <a:latin typeface="Comic Sans MS" pitchFamily="66" charset="0"/>
              </a:rPr>
              <a:t>  n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907704" y="580526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499992" y="558924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164288" y="558924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Blending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4000" dirty="0">
                <a:latin typeface="Comic Sans MS" pitchFamily="66" charset="0"/>
              </a:rPr>
              <a:t>Building words from phonemes to read.</a:t>
            </a:r>
          </a:p>
          <a:p>
            <a:pPr algn="ctr">
              <a:buNone/>
            </a:pPr>
            <a:r>
              <a:rPr lang="en-GB" sz="13000" dirty="0">
                <a:latin typeface="Comic Sans MS" pitchFamily="66" charset="0"/>
              </a:rPr>
              <a:t>c  a  t</a:t>
            </a:r>
          </a:p>
          <a:p>
            <a:pPr algn="ctr">
              <a:buNone/>
            </a:pPr>
            <a:r>
              <a:rPr lang="en-GB" sz="13000" dirty="0">
                <a:latin typeface="Comic Sans MS" pitchFamily="66" charset="0"/>
              </a:rPr>
              <a:t>cat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627784" y="458112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4499992" y="458112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6228184" y="4581128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Blending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0611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GB" sz="13000" dirty="0" err="1">
                <a:latin typeface="Comic Sans MS" pitchFamily="66" charset="0"/>
              </a:rPr>
              <a:t>Qu</a:t>
            </a:r>
            <a:r>
              <a:rPr lang="en-GB" sz="13000" dirty="0">
                <a:latin typeface="Comic Sans MS" pitchFamily="66" charset="0"/>
              </a:rPr>
              <a:t>  </a:t>
            </a:r>
            <a:r>
              <a:rPr lang="en-GB" sz="13000" dirty="0" err="1">
                <a:latin typeface="Comic Sans MS" pitchFamily="66" charset="0"/>
              </a:rPr>
              <a:t>ee</a:t>
            </a:r>
            <a:r>
              <a:rPr lang="en-GB" sz="13000" dirty="0">
                <a:latin typeface="Comic Sans MS" pitchFamily="66" charset="0"/>
              </a:rPr>
              <a:t>  n</a:t>
            </a:r>
          </a:p>
          <a:p>
            <a:pPr algn="ctr">
              <a:buNone/>
            </a:pPr>
            <a:r>
              <a:rPr lang="en-GB" sz="13000" dirty="0">
                <a:latin typeface="Comic Sans MS" pitchFamily="66" charset="0"/>
              </a:rPr>
              <a:t>queen</a:t>
            </a:r>
          </a:p>
          <a:p>
            <a:pPr>
              <a:buNone/>
            </a:pPr>
            <a:endParaRPr lang="en-GB" sz="7200" dirty="0">
              <a:latin typeface="Comic Sans MS" pitchFamily="66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267744" y="3429000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148064" y="328498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7524328" y="3284984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latin typeface="Comic Sans MS" pitchFamily="66" charset="0"/>
              </a:rPr>
              <a:t>What does a Phonics lesson look like?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1772816"/>
          <a:ext cx="8064896" cy="4474820"/>
        </p:xfrm>
        <a:graphic>
          <a:graphicData uri="http://schemas.openxmlformats.org/drawingml/2006/table">
            <a:tbl>
              <a:tblPr/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22918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b="1" dirty="0">
                          <a:latin typeface="Comic Sans MS"/>
                          <a:ea typeface="Calibri"/>
                          <a:cs typeface="Times New Roman"/>
                        </a:rPr>
                        <a:t>Revisit/review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Flashcards to practice phonemes learnt so far.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282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b="1">
                          <a:latin typeface="Comic Sans MS"/>
                          <a:ea typeface="Calibri"/>
                          <a:cs typeface="Times New Roman"/>
                        </a:rPr>
                        <a:t>Teach </a:t>
                      </a:r>
                      <a:endParaRPr lang="en-GB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>
                          <a:latin typeface="Comic Sans MS"/>
                          <a:ea typeface="Calibri"/>
                          <a:cs typeface="Times New Roman"/>
                        </a:rPr>
                        <a:t>Teach new phoneme air</a:t>
                      </a:r>
                      <a:endParaRPr lang="en-GB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244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b="1">
                          <a:latin typeface="Comic Sans MS"/>
                          <a:ea typeface="Calibri"/>
                          <a:cs typeface="Times New Roman"/>
                        </a:rPr>
                        <a:t>Practice </a:t>
                      </a:r>
                      <a:endParaRPr lang="en-GB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Buried treasure 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Air,  </a:t>
                      </a:r>
                      <a:r>
                        <a:rPr lang="en-GB" sz="2800" dirty="0" err="1">
                          <a:latin typeface="Comic Sans MS"/>
                          <a:ea typeface="Calibri"/>
                          <a:cs typeface="Times New Roman"/>
                        </a:rPr>
                        <a:t>zair</a:t>
                      </a: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, fair, hair, lair, pair, </a:t>
                      </a:r>
                      <a:r>
                        <a:rPr lang="en-GB" sz="2800" dirty="0" err="1">
                          <a:latin typeface="Comic Sans MS"/>
                          <a:ea typeface="Calibri"/>
                          <a:cs typeface="Times New Roman"/>
                        </a:rPr>
                        <a:t>vair</a:t>
                      </a: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2800" dirty="0" err="1">
                          <a:latin typeface="Comic Sans MS"/>
                          <a:ea typeface="Calibri"/>
                          <a:cs typeface="Times New Roman"/>
                        </a:rPr>
                        <a:t>sair</a:t>
                      </a: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GB" sz="2800" dirty="0" err="1">
                          <a:latin typeface="Comic Sans MS"/>
                          <a:ea typeface="Calibri"/>
                          <a:cs typeface="Times New Roman"/>
                        </a:rPr>
                        <a:t>thair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8949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b="1" dirty="0">
                          <a:latin typeface="Comic Sans MS"/>
                          <a:ea typeface="Calibri"/>
                          <a:cs typeface="Times New Roman"/>
                        </a:rPr>
                        <a:t>Apply 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Read captions: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The goat had a long beard.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2800" dirty="0">
                          <a:latin typeface="Comic Sans MS"/>
                          <a:ea typeface="Calibri"/>
                          <a:cs typeface="Times New Roman"/>
                        </a:rPr>
                        <a:t>The quack was right in his ear.</a:t>
                      </a:r>
                      <a:endParaRPr lang="en-GB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A87F72A-7193-6728-B0ED-A6534820C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85" y="1388051"/>
            <a:ext cx="8420830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21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DE611-049A-DEC9-763C-944FAD1E5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should the sounds be pronounced?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653B3-C40C-1267-BD61-7F0AC22E4A3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1400" dirty="0">
                <a:hlinkClick r:id="rId2"/>
              </a:rPr>
              <a:t>https://www.littlewandle.org.uk/resources/for-parents/</a:t>
            </a:r>
            <a:endParaRPr lang="en-GB" sz="1400" dirty="0"/>
          </a:p>
          <a:p>
            <a:r>
              <a:rPr lang="en-GB" sz="1400" dirty="0"/>
              <a:t>Pure sounds- no duh, </a:t>
            </a:r>
            <a:r>
              <a:rPr lang="en-GB" sz="1400" dirty="0" err="1"/>
              <a:t>cuh</a:t>
            </a:r>
            <a:endParaRPr lang="en-GB" sz="1400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CAA339-4E42-70D5-6A4A-D61375031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32" y="2276872"/>
            <a:ext cx="7252420" cy="433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019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B49E7-9075-008D-3FF1-9AFA6E18D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50E7F-36C0-AD0F-DE5A-587892953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can you do at home?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AF66E-1B50-DA3C-A186-2E420B489A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Flashcards- these will be given out to you</a:t>
            </a:r>
          </a:p>
          <a:p>
            <a:r>
              <a:rPr lang="en-US" dirty="0"/>
              <a:t>Practice oral blending</a:t>
            </a:r>
          </a:p>
          <a:p>
            <a:r>
              <a:rPr lang="en-US" dirty="0"/>
              <a:t>Pure sounds- pronunciation is key</a:t>
            </a:r>
          </a:p>
          <a:p>
            <a:r>
              <a:rPr lang="en-US" dirty="0"/>
              <a:t>Put aside time to read with your child </a:t>
            </a:r>
          </a:p>
          <a:p>
            <a:r>
              <a:rPr lang="en-US" dirty="0"/>
              <a:t>Act like you want to learn- children love playing the role of the teacher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548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D10E-0632-2D64-B3FB-437964084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4661E-AB37-907F-86EA-E7D8D429913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FFECB4-F9C9-0CD3-97B2-1A788D507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8640"/>
            <a:ext cx="7571184" cy="519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57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3A0F-FD0D-979A-F786-4B5DB7C22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06483-A710-6819-F79B-914BAB354A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0138DA-C3E0-7B7C-3225-D4A446B8F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00" y="384048"/>
            <a:ext cx="7071973" cy="539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50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BB99F-1D76-9986-1076-4A8F2ABD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56E6E-6775-C545-4F09-E31C7259F99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CC3BEF-C641-10EC-AE47-C24C720CB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74637"/>
            <a:ext cx="7848872" cy="553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09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659A7-D442-F569-0563-328A785F9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95234-7759-D5FD-CF19-7A2A67D3CA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5861538"/>
            <a:ext cx="7467600" cy="6124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48B04-C656-590D-54C4-27CD38616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6632"/>
            <a:ext cx="7848872" cy="558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003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E48D-D537-69B7-03E3-7DF98BE9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48D03-4031-089E-E97B-87BB6554017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FAF0B-A379-6645-305D-CC0EF247B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74638"/>
            <a:ext cx="7704856" cy="56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2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1E36-A250-3A9B-CCFA-F9CC3E7F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EA8F0-8B75-FCDA-A6B6-4974216A4F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6CD3FF-D730-284C-BAB1-40BFA3479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600200"/>
            <a:ext cx="3312368" cy="46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57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1E36-A250-3A9B-CCFA-F9CC3E7F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EA8F0-8B75-FCDA-A6B6-4974216A4F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4DAE83-62A4-7B1F-D84D-67669F0B7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64" y="1416894"/>
            <a:ext cx="7757832" cy="488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659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1E36-A250-3A9B-CCFA-F9CC3E7F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EA8F0-8B75-FCDA-A6B6-4974216A4F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A3174-24BA-1390-FFF6-908257686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981" y="1417638"/>
            <a:ext cx="8276037" cy="477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70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1E36-A250-3A9B-CCFA-F9CC3E7F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EA8F0-8B75-FCDA-A6B6-4974216A4F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CCFDF6-3A68-668A-BA96-1DB59D6F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451898"/>
            <a:ext cx="3795089" cy="32540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46593D-E41D-30CF-1A9F-FAB6F4518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878152" y="1962096"/>
            <a:ext cx="3505504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65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1E36-A250-3A9B-CCFA-F9CC3E7F9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EA8F0-8B75-FCDA-A6B6-4974216A4F4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98DFA5-B8AD-5303-DFF0-F3C04219E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06009"/>
            <a:ext cx="8169348" cy="52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636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26FC3-9A30-49BD-102D-95F3C60C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CF353-A75B-DB1D-2192-1B71A3A1106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EAEF4-C568-D051-1DB6-A3633B7DB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4638"/>
            <a:ext cx="4530671" cy="631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9204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1669D-C0D2-AAC5-5EFB-6EDA0766D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04272-7C9E-74E0-9D45-6A9636646D4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2A1082-201D-5821-1938-D48B403BE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821405"/>
            <a:ext cx="6624736" cy="427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145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7414-FB97-6421-FDCF-1DE1D9E58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EA0C6-32C6-F00F-5D2B-DE19D6F8FD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8DD810-CAD2-08DA-FA8E-448FEFFF1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7745288" cy="582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00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DFE1B-65F8-71A1-89CA-1C69423A7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EEB8B-3B4C-EE77-D205-C30412CDDDA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We want to celebrate reading</a:t>
            </a:r>
          </a:p>
          <a:p>
            <a:r>
              <a:rPr lang="en-GB" dirty="0"/>
              <a:t>Every 25 reads (1 read per day), children will receive a certificate</a:t>
            </a:r>
          </a:p>
          <a:p>
            <a:r>
              <a:rPr lang="en-GB" dirty="0"/>
              <a:t>Every 100 reads- prize</a:t>
            </a:r>
          </a:p>
          <a:p>
            <a:r>
              <a:rPr lang="en-GB" dirty="0"/>
              <a:t>Every 200 reads- prize</a:t>
            </a:r>
          </a:p>
          <a:p>
            <a:r>
              <a:rPr lang="en-GB" dirty="0"/>
              <a:t>Every 300 reads-prize</a:t>
            </a:r>
          </a:p>
        </p:txBody>
      </p:sp>
    </p:spTree>
    <p:extLst>
      <p:ext uri="{BB962C8B-B14F-4D97-AF65-F5344CB8AC3E}">
        <p14:creationId xmlns:p14="http://schemas.microsoft.com/office/powerpoint/2010/main" val="5904026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7AA4A-72F0-7833-0BBB-1E832A7FE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8C0A1-E6E7-315C-D2D1-BDF15BD559E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F43B14-C348-2277-F90A-EF4FEC89C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19" y="210615"/>
            <a:ext cx="7830807" cy="55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53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37B3-4D5B-8A4A-5780-6524DD9D0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F1BE-FE83-584B-62B4-DCF505DB17C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>
                <a:hlinkClick r:id="rId2"/>
              </a:rPr>
              <a:t>https://www.littlewandlelettersandsounds.org.uk/resources/for-parents/#tabnametabBooksComingHome</a:t>
            </a:r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3268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95D7E-A0A9-3A73-A054-2D52FB99A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6F1D8-6FC4-02C0-38D9-BBFDE6D920E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E974A1-976A-B761-2C54-6DAA1D25E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06814"/>
            <a:ext cx="8154752" cy="485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791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latin typeface="Comic Sans MS" pitchFamily="66" charset="0"/>
              </a:rPr>
              <a:t>Resources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1484784"/>
            <a:ext cx="856895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latin typeface="Comic Sans MS" pitchFamily="66" charset="0"/>
                <a:hlinkClick r:id="rId2"/>
              </a:rPr>
              <a:t>http://www.phonicsplay.co.uk</a:t>
            </a:r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US" dirty="0">
                <a:hlinkClick r:id="rId3"/>
              </a:rPr>
              <a:t>For parents | Letters and Sounds (littlewandlelettersandsounds.org.uk)</a:t>
            </a:r>
            <a:endParaRPr lang="en-GB" b="1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 cstate="print"/>
          <a:srcRect l="27944" t="18329" r="18926" b="13750"/>
          <a:stretch>
            <a:fillRect/>
          </a:stretch>
        </p:blipFill>
        <p:spPr bwMode="auto">
          <a:xfrm>
            <a:off x="323528" y="3140968"/>
            <a:ext cx="4007401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5" cstate="print"/>
          <a:srcRect l="27863" t="12594" r="18454" b="17516"/>
          <a:stretch>
            <a:fillRect/>
          </a:stretch>
        </p:blipFill>
        <p:spPr bwMode="auto">
          <a:xfrm>
            <a:off x="4716016" y="2708920"/>
            <a:ext cx="3960440" cy="2898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4000" dirty="0">
                <a:latin typeface="Comic Sans MS" pitchFamily="66" charset="0"/>
              </a:rPr>
              <a:t>Year 1 Phonics Test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16322" t="23250" r="51579" b="8829"/>
          <a:stretch>
            <a:fillRect/>
          </a:stretch>
        </p:blipFill>
        <p:spPr bwMode="auto">
          <a:xfrm>
            <a:off x="4572000" y="1628800"/>
            <a:ext cx="417646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 l="16241" t="23422" r="51660" b="7672"/>
          <a:stretch>
            <a:fillRect/>
          </a:stretch>
        </p:blipFill>
        <p:spPr bwMode="auto">
          <a:xfrm>
            <a:off x="179512" y="1628800"/>
            <a:ext cx="417646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599</Words>
  <Application>Microsoft Office PowerPoint</Application>
  <PresentationFormat>On-screen Show (4:3)</PresentationFormat>
  <Paragraphs>96</Paragraphs>
  <Slides>46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Calibri</vt:lpstr>
      <vt:lpstr>Century Schoolbook</vt:lpstr>
      <vt:lpstr>Comic Sans MS</vt:lpstr>
      <vt:lpstr>Wingdings</vt:lpstr>
      <vt:lpstr>Wingdings 2</vt:lpstr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Phase 1</vt:lpstr>
      <vt:lpstr>Phase 2</vt:lpstr>
      <vt:lpstr>PowerPoint Presentation</vt:lpstr>
      <vt:lpstr>PowerPoint Presentation</vt:lpstr>
      <vt:lpstr>PowerPoint Presentation</vt:lpstr>
      <vt:lpstr>Phase 3</vt:lpstr>
      <vt:lpstr>PowerPoint Presentation</vt:lpstr>
      <vt:lpstr>PowerPoint Presentation</vt:lpstr>
      <vt:lpstr>PowerPoint Presentation</vt:lpstr>
      <vt:lpstr>Phase 4</vt:lpstr>
      <vt:lpstr>Phase 5</vt:lpstr>
      <vt:lpstr>Phase 6</vt:lpstr>
      <vt:lpstr>Segmenting</vt:lpstr>
      <vt:lpstr>Segmenting</vt:lpstr>
      <vt:lpstr>Blending</vt:lpstr>
      <vt:lpstr>Blending</vt:lpstr>
      <vt:lpstr>What does a Phonics lesson look like?</vt:lpstr>
      <vt:lpstr>How should the sounds be pronounced? </vt:lpstr>
      <vt:lpstr>What can you do at home?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Reading at home</vt:lpstr>
      <vt:lpstr>Reading at home</vt:lpstr>
      <vt:lpstr>Reading at home</vt:lpstr>
      <vt:lpstr>Reading at home</vt:lpstr>
      <vt:lpstr>Reading at home</vt:lpstr>
      <vt:lpstr>PowerPoint Presentation</vt:lpstr>
      <vt:lpstr>PowerPoint Presentation</vt:lpstr>
      <vt:lpstr>PowerPoint Presentation</vt:lpstr>
      <vt:lpstr>Reading Tree</vt:lpstr>
      <vt:lpstr>PowerPoint Presentation</vt:lpstr>
      <vt:lpstr>PowerPoint Presentation</vt:lpstr>
      <vt:lpstr>PowerPoint Presentation</vt:lpstr>
      <vt:lpstr>Resources</vt:lpstr>
      <vt:lpstr>Year 1 Phonics Test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</dc:creator>
  <cp:lastModifiedBy>Maria GIBBONS</cp:lastModifiedBy>
  <cp:revision>18</cp:revision>
  <dcterms:created xsi:type="dcterms:W3CDTF">2013-03-24T18:14:49Z</dcterms:created>
  <dcterms:modified xsi:type="dcterms:W3CDTF">2026-09-16T12:19:14Z</dcterms:modified>
</cp:coreProperties>
</file>