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6" r:id="rId2"/>
    <p:sldId id="285" r:id="rId3"/>
    <p:sldId id="257" r:id="rId4"/>
    <p:sldId id="283" r:id="rId5"/>
    <p:sldId id="284" r:id="rId6"/>
    <p:sldId id="260" r:id="rId7"/>
    <p:sldId id="261" r:id="rId8"/>
    <p:sldId id="258" r:id="rId9"/>
    <p:sldId id="259" r:id="rId10"/>
    <p:sldId id="268" r:id="rId11"/>
    <p:sldId id="270" r:id="rId12"/>
    <p:sldId id="271" r:id="rId13"/>
    <p:sldId id="274" r:id="rId14"/>
    <p:sldId id="286" r:id="rId15"/>
    <p:sldId id="272" r:id="rId16"/>
    <p:sldId id="289" r:id="rId17"/>
    <p:sldId id="263" r:id="rId18"/>
    <p:sldId id="264" r:id="rId19"/>
    <p:sldId id="262" r:id="rId20"/>
    <p:sldId id="287" r:id="rId21"/>
    <p:sldId id="276" r:id="rId22"/>
    <p:sldId id="266" r:id="rId23"/>
    <p:sldId id="265" r:id="rId24"/>
    <p:sldId id="279" r:id="rId25"/>
    <p:sldId id="277" r:id="rId26"/>
    <p:sldId id="278" r:id="rId27"/>
    <p:sldId id="275" r:id="rId28"/>
    <p:sldId id="281" r:id="rId29"/>
    <p:sldId id="280"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2" d="100"/>
          <a:sy n="82" d="100"/>
        </p:scale>
        <p:origin x="672" y="77"/>
      </p:cViewPr>
      <p:guideLst/>
    </p:cSldViewPr>
  </p:slideViewPr>
  <p:notesTextViewPr>
    <p:cViewPr>
      <p:scale>
        <a:sx n="1" d="1"/>
        <a:sy n="1" d="1"/>
      </p:scale>
      <p:origin x="0" y="0"/>
    </p:cViewPr>
  </p:notesTextViewPr>
  <p:notesViewPr>
    <p:cSldViewPr snapToGrid="0">
      <p:cViewPr varScale="1">
        <p:scale>
          <a:sx n="78" d="100"/>
          <a:sy n="78" d="100"/>
        </p:scale>
        <p:origin x="3978" y="11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407620140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C1126A31-19C7-4C43-AA21-42B579A211CA}" type="slidenum">
              <a:rPr lang="en-GB" smtClean="0"/>
              <a:t>‹#›</a:t>
            </a:fld>
            <a:endParaRPr lang="en-GB"/>
          </a:p>
        </p:txBody>
      </p:sp>
    </p:spTree>
    <p:extLst>
      <p:ext uri="{BB962C8B-B14F-4D97-AF65-F5344CB8AC3E}">
        <p14:creationId xmlns:p14="http://schemas.microsoft.com/office/powerpoint/2010/main" val="394387887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650482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3920224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566059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4091857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3271983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4228092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442810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1445358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356921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2889975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7E5DEA-B65A-4AAF-A1D3-1C341162DCF0}" type="slidenum">
              <a:rPr lang="en-GB" smtClean="0"/>
              <a:t>‹#›</a:t>
            </a:fld>
            <a:endParaRPr lang="en-GB"/>
          </a:p>
        </p:txBody>
      </p:sp>
    </p:spTree>
    <p:extLst>
      <p:ext uri="{BB962C8B-B14F-4D97-AF65-F5344CB8AC3E}">
        <p14:creationId xmlns:p14="http://schemas.microsoft.com/office/powerpoint/2010/main" val="3321371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7E5DEA-B65A-4AAF-A1D3-1C341162DCF0}" type="slidenum">
              <a:rPr lang="en-GB" smtClean="0"/>
              <a:t>‹#›</a:t>
            </a:fld>
            <a:endParaRPr lang="en-GB"/>
          </a:p>
        </p:txBody>
      </p:sp>
    </p:spTree>
    <p:extLst>
      <p:ext uri="{BB962C8B-B14F-4D97-AF65-F5344CB8AC3E}">
        <p14:creationId xmlns:p14="http://schemas.microsoft.com/office/powerpoint/2010/main" val="12437197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3" Type="http://schemas.openxmlformats.org/officeDocument/2006/relationships/hyperlink" Target="https://www.oxfordshire.gov.uk/sites/default/files/file/early-years-childcare/Familiesschoolreadinessbooklet.pdf" TargetMode="External"/><Relationship Id="rId2" Type="http://schemas.openxmlformats.org/officeDocument/2006/relationships/hyperlink" Target="https://hungrylittleminds.campaign.gov.uk/" TargetMode="External"/><Relationship Id="rId1" Type="http://schemas.openxmlformats.org/officeDocument/2006/relationships/slideLayout" Target="../slideLayouts/slideLayout7.xml"/><Relationship Id="rId5" Type="http://schemas.openxmlformats.org/officeDocument/2006/relationships/hyperlink" Target="https://www.oxfordowl.co.uk/for-home/starting-school/helping-your-child-settle-in-at-primary-school/" TargetMode="External"/><Relationship Id="rId4" Type="http://schemas.openxmlformats.org/officeDocument/2006/relationships/hyperlink" Target="https://home.oxfordowl.co.uk/at-school/reception-at-primary-school/getting-ready-to-start-school/"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2" descr="https://www.st-john-fisher.oxon.sch.uk/img/bespoke/stjohnfishercps/header.jpg"/>
          <p:cNvPicPr preferRelativeResize="0">
            <a:picLocks/>
          </p:cNvPicPr>
          <p:nvPr/>
        </p:nvPicPr>
        <p:blipFill>
          <a:blip r:embed="rId2"/>
          <a:stretch>
            <a:fillRect/>
          </a:stretch>
        </p:blipFill>
        <p:spPr>
          <a:xfrm>
            <a:off x="0" y="1905000"/>
            <a:ext cx="12192000" cy="4953000"/>
          </a:xfrm>
          <a:prstGeom prst="rect">
            <a:avLst/>
          </a:prstGeom>
          <a:noFill/>
          <a:ln cap="flat">
            <a:noFill/>
          </a:ln>
        </p:spPr>
      </p:pic>
      <p:sp>
        <p:nvSpPr>
          <p:cNvPr id="7" name="TextBox 6"/>
          <p:cNvSpPr txBox="1"/>
          <p:nvPr/>
        </p:nvSpPr>
        <p:spPr>
          <a:xfrm>
            <a:off x="876000" y="169009"/>
            <a:ext cx="10440000" cy="1754326"/>
          </a:xfrm>
          <a:prstGeom prst="rect">
            <a:avLst/>
          </a:prstGeom>
          <a:noFill/>
        </p:spPr>
        <p:txBody>
          <a:bodyPr wrap="square" rtlCol="0">
            <a:spAutoFit/>
          </a:bodyPr>
          <a:lstStyle/>
          <a:p>
            <a:pPr algn="ctr"/>
            <a:r>
              <a:rPr lang="en-GB" sz="4000" b="1" dirty="0">
                <a:solidFill>
                  <a:srgbClr val="FF0000"/>
                </a:solidFill>
                <a:latin typeface="Comic Sans MS" panose="030F0702030302020204" pitchFamily="66" charset="0"/>
                <a:ea typeface="ＭＳ Ｐゴシック" pitchFamily="34"/>
              </a:rPr>
              <a:t>St John Fisher Catholic Primary School</a:t>
            </a:r>
          </a:p>
          <a:p>
            <a:pPr algn="ctr"/>
            <a:endParaRPr lang="en-GB" sz="1200" b="1" i="1" dirty="0">
              <a:solidFill>
                <a:srgbClr val="FF0000"/>
              </a:solidFill>
              <a:latin typeface="Comic Sans MS" panose="030F0702030302020204" pitchFamily="66" charset="0"/>
              <a:ea typeface="ＭＳ Ｐゴシック" pitchFamily="34"/>
            </a:endParaRPr>
          </a:p>
          <a:p>
            <a:pPr algn="ctr"/>
            <a:r>
              <a:rPr lang="en-GB" sz="3600" b="1" i="1" dirty="0">
                <a:solidFill>
                  <a:srgbClr val="FF0000"/>
                </a:solidFill>
                <a:latin typeface="Comic Sans MS" panose="030F0702030302020204" pitchFamily="66" charset="0"/>
                <a:ea typeface="ＭＳ Ｐゴシック" pitchFamily="34"/>
              </a:rPr>
              <a:t>Welcome to St Therese (Reception) Class</a:t>
            </a:r>
            <a:br>
              <a:rPr lang="en-GB" b="1" dirty="0">
                <a:solidFill>
                  <a:srgbClr val="FF0000"/>
                </a:solidFill>
                <a:latin typeface="Comic Sans MS" panose="030F0702030302020204" pitchFamily="66" charset="0"/>
                <a:ea typeface="ＭＳ Ｐゴシック" pitchFamily="34"/>
              </a:rPr>
            </a:br>
            <a:endParaRPr lang="en-GB" dirty="0">
              <a:latin typeface="Comic Sans MS" panose="030F0702030302020204" pitchFamily="66" charset="0"/>
            </a:endParaRPr>
          </a:p>
        </p:txBody>
      </p:sp>
    </p:spTree>
    <p:extLst>
      <p:ext uri="{BB962C8B-B14F-4D97-AF65-F5344CB8AC3E}">
        <p14:creationId xmlns:p14="http://schemas.microsoft.com/office/powerpoint/2010/main" val="428468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838199" y="257175"/>
            <a:ext cx="10440000" cy="1323439"/>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St John Fisher Reception Class Staff Welcome You</a:t>
            </a:r>
            <a:endParaRPr lang="en-GB" sz="2400" dirty="0">
              <a:latin typeface="Comic Sans MS" panose="030F0702030302020204" pitchFamily="66" charset="0"/>
            </a:endParaRPr>
          </a:p>
        </p:txBody>
      </p:sp>
      <p:sp>
        <p:nvSpPr>
          <p:cNvPr id="5" name="TextBox 4"/>
          <p:cNvSpPr txBox="1"/>
          <p:nvPr/>
        </p:nvSpPr>
        <p:spPr>
          <a:xfrm>
            <a:off x="915837" y="1671454"/>
            <a:ext cx="10440000" cy="5093702"/>
          </a:xfrm>
          <a:prstGeom prst="rect">
            <a:avLst/>
          </a:prstGeom>
          <a:noFill/>
        </p:spPr>
        <p:txBody>
          <a:bodyPr wrap="square" rtlCol="0" anchor="ctr" anchorCtr="1">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Dear New Family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 very warm welcome to St John Fisher Catholic Primary School; we feel privileged that you have chosen our school for your child.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just" defTabSz="914400" rtl="0" eaLnBrk="1" fontAlgn="auto" latinLnBrk="0" hangingPunct="1">
              <a:lnSpc>
                <a:spcPct val="10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have designed this welcome pack to provide you with an introduction to our Early Years</a:t>
            </a:r>
            <a:r>
              <a:rPr kumimoji="0" lang="en-US" sz="20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Foundation Stage (EYFS) </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Reception</a:t>
            </a:r>
            <a:r>
              <a:rPr kumimoji="0" lang="en-US" sz="20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Class team</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and offer an insight into our setting where we endeavor to provide a safe, stimulating and nurturing learning environment for all of our children.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just">
              <a:spcBef>
                <a:spcPts val="600"/>
              </a:spcBef>
              <a:spcAft>
                <a:spcPts val="600"/>
              </a:spcAft>
            </a:pPr>
            <a:r>
              <a:rPr lang="en-US" sz="2000" dirty="0">
                <a:latin typeface="Comic Sans MS" panose="030F0702030302020204" pitchFamily="66" charset="0"/>
              </a:rPr>
              <a:t>At St John Fisher Primary School, we recognise the fundamental role that parents play in the development of their children and we very much look forward to building a strong working relationship with you as we support your child in their transition into full-time education.</a:t>
            </a:r>
          </a:p>
          <a:p>
            <a:pPr marL="0" marR="0" lvl="0" indent="0" algn="just" defTabSz="914400" rtl="0" eaLnBrk="1" fontAlgn="auto" latinLnBrk="0" hangingPunct="1">
              <a:lnSpc>
                <a:spcPct val="100000"/>
              </a:lnSpc>
              <a:spcBef>
                <a:spcPts val="600"/>
              </a:spcBef>
              <a:spcAft>
                <a:spcPts val="6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382363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838199" y="257175"/>
            <a:ext cx="10440000" cy="707886"/>
          </a:xfrm>
          <a:prstGeom prst="rect">
            <a:avLst/>
          </a:prstGeom>
        </p:spPr>
        <p:txBody>
          <a:bodyPr wrap="square">
            <a:spAutoFit/>
          </a:bodyPr>
          <a:lstStyle/>
          <a:p>
            <a:pPr algn="ctr"/>
            <a:r>
              <a:rPr kumimoji="0" lang="en-GB" sz="4000" b="1" i="0" u="none" strike="noStrike" kern="0" cap="none" spc="0" normalizeH="0" baseline="0" noProof="0" dirty="0">
                <a:ln>
                  <a:noFill/>
                </a:ln>
                <a:solidFill>
                  <a:srgbClr val="FF0000"/>
                </a:solidFill>
                <a:effectLst/>
                <a:uLnTx/>
                <a:uFillTx/>
                <a:latin typeface="Comic Sans MS" panose="030F0702030302020204" pitchFamily="66" charset="0"/>
                <a:ea typeface="ＭＳ Ｐゴシック" pitchFamily="34"/>
                <a:cs typeface="Arial"/>
              </a:rPr>
              <a:t>Mission Statement</a:t>
            </a:r>
            <a:endParaRPr lang="en-GB" sz="2400" dirty="0">
              <a:latin typeface="Comic Sans MS" panose="030F0702030302020204" pitchFamily="66" charset="0"/>
            </a:endParaRPr>
          </a:p>
        </p:txBody>
      </p:sp>
      <p:sp>
        <p:nvSpPr>
          <p:cNvPr id="5" name="TextBox 4"/>
          <p:cNvSpPr txBox="1"/>
          <p:nvPr/>
        </p:nvSpPr>
        <p:spPr>
          <a:xfrm>
            <a:off x="838199" y="1464053"/>
            <a:ext cx="10440000" cy="4401205"/>
          </a:xfrm>
          <a:prstGeom prst="rect">
            <a:avLst/>
          </a:prstGeom>
          <a:noFill/>
        </p:spPr>
        <p:txBody>
          <a:bodyPr wrap="square" rtlCol="0" anchor="ctr" anchorCtr="1">
            <a:spAutoFit/>
          </a:bodyPr>
          <a:lstStyle/>
          <a:p>
            <a:pPr algn="ctr"/>
            <a:r>
              <a:rPr lang="en-GB" sz="2000" dirty="0">
                <a:latin typeface="Comic Sans MS" panose="030F0702030302020204" pitchFamily="66" charset="0"/>
              </a:rPr>
              <a:t>‘Let all that you do be done in love’  </a:t>
            </a:r>
          </a:p>
          <a:p>
            <a:pPr algn="ctr"/>
            <a:r>
              <a:rPr lang="en-GB" sz="2000" dirty="0">
                <a:latin typeface="Comic Sans MS" panose="030F0702030302020204" pitchFamily="66" charset="0"/>
              </a:rPr>
              <a:t>1 Corinthians 16:14 </a:t>
            </a:r>
          </a:p>
          <a:p>
            <a:pPr algn="ctr"/>
            <a:endParaRPr lang="en-GB" sz="2000" dirty="0">
              <a:latin typeface="Comic Sans MS" panose="030F0702030302020204" pitchFamily="66" charset="0"/>
            </a:endParaRPr>
          </a:p>
          <a:p>
            <a:pPr algn="ctr"/>
            <a:r>
              <a:rPr lang="en-GB" sz="2000" dirty="0">
                <a:latin typeface="Comic Sans MS" panose="030F0702030302020204" pitchFamily="66" charset="0"/>
              </a:rPr>
              <a:t>The word love should inspire every aspect of school life.</a:t>
            </a:r>
          </a:p>
          <a:p>
            <a:pPr algn="ctr"/>
            <a:endParaRPr lang="en-GB" sz="2000" dirty="0">
              <a:latin typeface="Comic Sans MS" panose="030F0702030302020204" pitchFamily="66" charset="0"/>
            </a:endParaRPr>
          </a:p>
          <a:p>
            <a:pPr algn="just"/>
            <a:r>
              <a:rPr lang="en-GB" sz="2000" dirty="0">
                <a:latin typeface="Comic Sans MS" panose="030F0702030302020204" pitchFamily="66" charset="0"/>
              </a:rPr>
              <a:t>At St John Fisher Primary School, we believe that early childhood is the foundation upon which children build the rest of their lives. We provide a safe, nurturing environment for children to play and learn together in the Early Years Foundation Stage. </a:t>
            </a:r>
          </a:p>
          <a:p>
            <a:pPr algn="just"/>
            <a:endParaRPr lang="en-GB" sz="2000" dirty="0">
              <a:latin typeface="Comic Sans MS" panose="030F0702030302020204" pitchFamily="66" charset="0"/>
            </a:endParaRPr>
          </a:p>
          <a:p>
            <a:pPr algn="just"/>
            <a:r>
              <a:rPr lang="en-GB" sz="2000" dirty="0">
                <a:latin typeface="Comic Sans MS" panose="030F0702030302020204" pitchFamily="66" charset="0"/>
              </a:rPr>
              <a:t>At St John Fisher, we regard every individual as unique and special in God’s family. It is a primary aim of our school that everyone feels valued and respected, and that each person is treated fairly and well. We are a caring school, whose values are built on trust, respect, love and truthfulness. </a:t>
            </a:r>
          </a:p>
        </p:txBody>
      </p:sp>
    </p:spTree>
    <p:extLst>
      <p:ext uri="{BB962C8B-B14F-4D97-AF65-F5344CB8AC3E}">
        <p14:creationId xmlns:p14="http://schemas.microsoft.com/office/powerpoint/2010/main" val="676255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5" name="TextBox 4"/>
          <p:cNvSpPr txBox="1"/>
          <p:nvPr/>
        </p:nvSpPr>
        <p:spPr>
          <a:xfrm>
            <a:off x="742215" y="1876806"/>
            <a:ext cx="10440000" cy="3785652"/>
          </a:xfrm>
          <a:prstGeom prst="rect">
            <a:avLst/>
          </a:prstGeom>
          <a:noFill/>
        </p:spPr>
        <p:txBody>
          <a:bodyPr wrap="square" rtlCol="0" anchor="ctr" anchorCtr="1">
            <a:spAutoFit/>
          </a:bodyPr>
          <a:lstStyle/>
          <a:p>
            <a:pPr marR="0" lvl="0" algn="just" defTabSz="914400" rtl="0" eaLnBrk="1" fontAlgn="auto" latinLnBrk="0" hangingPunct="1">
              <a:lnSpc>
                <a:spcPct val="100000"/>
              </a:lnSpc>
              <a:spcBef>
                <a:spcPts val="1200"/>
              </a:spcBef>
              <a:spcAft>
                <a:spcPts val="1200"/>
              </a:spcAft>
              <a:buClrTx/>
              <a:buSzTx/>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St John Fisher Primary School, we are committed to promoting the safety and wellbeing of all children and staff. For further details, please refer to our Safeguarding &amp; Child Protection policy which can be found on the school website.</a:t>
            </a:r>
          </a:p>
          <a:p>
            <a:pPr algn="just">
              <a:spcBef>
                <a:spcPts val="1200"/>
              </a:spcBef>
              <a:spcAft>
                <a:spcPts val="1200"/>
              </a:spcAf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are opposed to all discrimination on the grounds of race, ethnicity, ability, gender and religion. To promote diversity and ensure equality of opportunity for all, we treat all children equally; acknowledging individual traits, skills and abilities so that all may thrive and fulfil their </a:t>
            </a:r>
            <a:r>
              <a:rPr lang="en-US" sz="2000" dirty="0">
                <a:solidFill>
                  <a:prstClr val="black"/>
                </a:solidFill>
                <a:latin typeface="Comic Sans MS" panose="030F0702030302020204" pitchFamily="66" charset="0"/>
              </a:rPr>
              <a:t>potential.</a:t>
            </a:r>
          </a:p>
          <a:p>
            <a:pPr algn="just">
              <a:spcBef>
                <a:spcPts val="1200"/>
              </a:spcBef>
              <a:spcAft>
                <a:spcPts val="1200"/>
              </a:spcAft>
              <a:defRPr/>
            </a:pPr>
            <a:r>
              <a:rPr lang="en-US" sz="2000" dirty="0">
                <a:solidFill>
                  <a:prstClr val="black"/>
                </a:solidFill>
                <a:latin typeface="Comic Sans MS" panose="030F0702030302020204" pitchFamily="66" charset="0"/>
              </a:rPr>
              <a:t>Please do not use a mobile phone whilst on the school site.</a:t>
            </a:r>
          </a:p>
          <a:p>
            <a:pPr marL="342900" marR="0" lvl="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6" name="TextBox 5"/>
          <p:cNvSpPr txBox="1">
            <a:spLocks/>
          </p:cNvSpPr>
          <p:nvPr/>
        </p:nvSpPr>
        <p:spPr>
          <a:xfrm>
            <a:off x="2912502" y="332582"/>
            <a:ext cx="6099427" cy="1107996"/>
          </a:xfrm>
          <a:prstGeom prst="rect">
            <a:avLst/>
          </a:prstGeom>
          <a:noFill/>
        </p:spPr>
        <p:txBody>
          <a:bodyPr wrap="none" lIns="0" tIns="0" rIns="0" bIns="0" rtlCol="0" anchor="ctr" anchorCtr="1">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Safeguarding &amp; Equality</a:t>
            </a:r>
            <a:endParaRPr kumimoji="0" lang="en-US" sz="44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600"/>
              </a:spcBef>
              <a:spcAft>
                <a:spcPts val="600"/>
              </a:spcAft>
              <a:buClrTx/>
              <a:buSzTx/>
              <a:buFontTx/>
              <a:buNone/>
              <a:tabLst/>
              <a:defRPr/>
            </a:pPr>
            <a:endParaRPr kumimoji="0" lang="en-US" sz="2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24790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6" name="TextBox 5"/>
          <p:cNvSpPr txBox="1">
            <a:spLocks/>
          </p:cNvSpPr>
          <p:nvPr/>
        </p:nvSpPr>
        <p:spPr>
          <a:xfrm>
            <a:off x="3969676" y="332582"/>
            <a:ext cx="3985065" cy="1107996"/>
          </a:xfrm>
          <a:prstGeom prst="rect">
            <a:avLst/>
          </a:prstGeom>
          <a:noFill/>
        </p:spPr>
        <p:txBody>
          <a:bodyPr wrap="none" lIns="0" tIns="0" rIns="0" bIns="0" rtlCol="0" anchor="ctr" anchorCtr="1">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Meet The Team</a:t>
            </a:r>
            <a:endParaRPr kumimoji="0" lang="en-US" sz="24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600"/>
              </a:spcBef>
              <a:spcAft>
                <a:spcPts val="600"/>
              </a:spcAft>
              <a:buClrTx/>
              <a:buSzTx/>
              <a:buFontTx/>
              <a:buNone/>
              <a:tabLst/>
              <a:defRPr/>
            </a:pPr>
            <a:endParaRPr kumimoji="0" lang="en-US" sz="2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5" name="TextBox 14"/>
          <p:cNvSpPr txBox="1"/>
          <p:nvPr/>
        </p:nvSpPr>
        <p:spPr>
          <a:xfrm>
            <a:off x="672352" y="1117412"/>
            <a:ext cx="8421079" cy="5478423"/>
          </a:xfrm>
          <a:prstGeom prst="rect">
            <a:avLst/>
          </a:prstGeom>
          <a:noFill/>
        </p:spPr>
        <p:txBody>
          <a:bodyPr wrap="square" rtlCol="0" anchor="ctr" anchorCtr="1">
            <a:spAutoFit/>
          </a:bodyPr>
          <a:lstStyle/>
          <a:p>
            <a:pPr marL="342900" marR="0" lvl="0" indent="-342900" algn="just" defTabSz="914400" rtl="0" eaLnBrk="1" fontAlgn="auto" latinLnBrk="0" hangingPunct="1">
              <a:lnSpc>
                <a:spcPct val="100000"/>
              </a:lnSpc>
              <a:spcBef>
                <a:spcPts val="1000"/>
              </a:spcBef>
              <a:spcAft>
                <a:spcPts val="1000"/>
              </a:spcAft>
              <a:buClrTx/>
              <a:buSzTx/>
              <a:buFont typeface="Wingdings" panose="05000000000000000000" pitchFamily="2" charset="2"/>
              <a:buChar char="Ø"/>
              <a:tabLst/>
              <a:defRPr/>
            </a:pPr>
            <a:r>
              <a:rPr lang="en-US" sz="2000" dirty="0">
                <a:solidFill>
                  <a:prstClr val="black"/>
                </a:solidFill>
                <a:latin typeface="Comic Sans MS" panose="030F0702030302020204" pitchFamily="66" charset="0"/>
              </a:rPr>
              <a:t>Paul Higgins</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US" sz="2000" dirty="0">
                <a:solidFill>
                  <a:prstClr val="black"/>
                </a:solidFill>
                <a:latin typeface="Comic Sans MS" panose="030F0702030302020204" pitchFamily="66" charset="0"/>
              </a:rPr>
              <a:t>Headteacher</a:t>
            </a: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342900" marR="0" lvl="0" indent="-342900" algn="just" defTabSz="914400" rtl="0" eaLnBrk="1" fontAlgn="auto" latinLnBrk="0" hangingPunct="1">
              <a:lnSpc>
                <a:spcPct val="100000"/>
              </a:lnSpc>
              <a:spcBef>
                <a:spcPts val="1000"/>
              </a:spcBef>
              <a:spcAft>
                <a:spcPts val="10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Emily Brooks: Early Years Leader </a:t>
            </a:r>
            <a:endParaRPr lang="en-US" sz="2000" dirty="0">
              <a:solidFill>
                <a:prstClr val="black"/>
              </a:solidFill>
              <a:latin typeface="Comic Sans MS" panose="030F0702030302020204" pitchFamily="66" charset="0"/>
            </a:endParaRPr>
          </a:p>
          <a:p>
            <a:pPr marL="342900" marR="0" lvl="0" indent="-342900" algn="just" defTabSz="914400" rtl="0" eaLnBrk="1" fontAlgn="auto" latinLnBrk="0" hangingPunct="1">
              <a:lnSpc>
                <a:spcPct val="100000"/>
              </a:lnSpc>
              <a:spcBef>
                <a:spcPts val="1000"/>
              </a:spcBef>
              <a:spcAft>
                <a:spcPts val="1000"/>
              </a:spcAft>
              <a:buClrTx/>
              <a:buSzTx/>
              <a:buFont typeface="Wingdings" panose="05000000000000000000" pitchFamily="2" charset="2"/>
              <a:buChar char="Ø"/>
              <a:tabLst/>
              <a:defRPr/>
            </a:pPr>
            <a:r>
              <a:rPr lang="en-US" sz="2000" dirty="0">
                <a:solidFill>
                  <a:prstClr val="black"/>
                </a:solidFill>
                <a:latin typeface="Comic Sans MS" panose="030F0702030302020204" pitchFamily="66" charset="0"/>
              </a:rPr>
              <a:t>Leah O’Callaghan: Nursery Nurse</a:t>
            </a:r>
          </a:p>
          <a:p>
            <a:pPr marL="342900" indent="-342900" algn="just">
              <a:spcBef>
                <a:spcPts val="1000"/>
              </a:spcBef>
              <a:spcAft>
                <a:spcPts val="1000"/>
              </a:spcAft>
              <a:buFont typeface="Wingdings" panose="05000000000000000000" pitchFamily="2" charset="2"/>
              <a:buChar char="Ø"/>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Kady Wenborn: </a:t>
            </a:r>
            <a:r>
              <a:rPr lang="en-US" sz="2000" dirty="0">
                <a:solidFill>
                  <a:prstClr val="black"/>
                </a:solidFill>
                <a:latin typeface="Comic Sans MS" panose="030F0702030302020204" pitchFamily="66" charset="0"/>
              </a:rPr>
              <a:t>Nursery Nurse</a:t>
            </a:r>
          </a:p>
          <a:p>
            <a:pPr marL="342900" indent="-342900" algn="just">
              <a:spcBef>
                <a:spcPts val="1000"/>
              </a:spcBef>
              <a:spcAft>
                <a:spcPts val="1000"/>
              </a:spcAft>
              <a:buFont typeface="Wingdings" panose="05000000000000000000" pitchFamily="2" charset="2"/>
              <a:buChar char="Ø"/>
              <a:defRPr/>
            </a:pPr>
            <a:r>
              <a:rPr lang="en-US" sz="2000" dirty="0">
                <a:solidFill>
                  <a:prstClr val="black"/>
                </a:solidFill>
                <a:latin typeface="Comic Sans MS" panose="030F0702030302020204" pitchFamily="66" charset="0"/>
              </a:rPr>
              <a:t>Elaine Nevin: Teaching Assistant</a:t>
            </a:r>
          </a:p>
          <a:p>
            <a:pPr marL="342900" indent="-342900" algn="just">
              <a:spcBef>
                <a:spcPts val="1000"/>
              </a:spcBef>
              <a:spcAft>
                <a:spcPts val="1000"/>
              </a:spcAft>
              <a:buFont typeface="Wingdings" panose="05000000000000000000" pitchFamily="2" charset="2"/>
              <a:buChar char="Ø"/>
              <a:defRPr/>
            </a:pPr>
            <a:r>
              <a:rPr lang="en-US" sz="2000" dirty="0">
                <a:solidFill>
                  <a:prstClr val="black"/>
                </a:solidFill>
                <a:latin typeface="Comic Sans MS" panose="030F0702030302020204" pitchFamily="66" charset="0"/>
              </a:rPr>
              <a:t>Maria Carolina: Teaching Assistant </a:t>
            </a:r>
          </a:p>
          <a:p>
            <a:pPr marL="342900" indent="-342900" algn="just">
              <a:spcBef>
                <a:spcPts val="1000"/>
              </a:spcBef>
              <a:spcAft>
                <a:spcPts val="1000"/>
              </a:spcAft>
              <a:buFont typeface="Wingdings" panose="05000000000000000000" pitchFamily="2" charset="2"/>
              <a:buChar char="Ø"/>
              <a:defRPr/>
            </a:pPr>
            <a:r>
              <a:rPr lang="en-US" sz="2000" dirty="0">
                <a:solidFill>
                  <a:prstClr val="black"/>
                </a:solidFill>
                <a:latin typeface="Comic Sans MS" panose="030F0702030302020204" pitchFamily="66" charset="0"/>
              </a:rPr>
              <a:t>Kirsty Boyle: Teaching Assistant </a:t>
            </a:r>
          </a:p>
          <a:p>
            <a:pPr marL="342900" indent="-342900" algn="just">
              <a:spcBef>
                <a:spcPts val="1000"/>
              </a:spcBef>
              <a:spcAft>
                <a:spcPts val="1000"/>
              </a:spcAft>
              <a:buFont typeface="Wingdings" panose="05000000000000000000" pitchFamily="2" charset="2"/>
              <a:buChar char="Ø"/>
              <a:defRPr/>
            </a:pPr>
            <a:r>
              <a:rPr lang="en-US" sz="2000" dirty="0">
                <a:solidFill>
                  <a:prstClr val="black"/>
                </a:solidFill>
                <a:latin typeface="Comic Sans MS" panose="030F0702030302020204" pitchFamily="66" charset="0"/>
              </a:rPr>
              <a:t>Sarah Woodhams: SENDCO</a:t>
            </a:r>
          </a:p>
          <a:p>
            <a:pPr marL="342900" indent="-342900" algn="just">
              <a:spcBef>
                <a:spcPts val="1000"/>
              </a:spcBef>
              <a:spcAft>
                <a:spcPts val="1000"/>
              </a:spcAft>
              <a:buFont typeface="Wingdings" panose="05000000000000000000" pitchFamily="2" charset="2"/>
              <a:buChar char="Ø"/>
              <a:defRPr/>
            </a:pPr>
            <a:r>
              <a:rPr lang="en-US" sz="2000" dirty="0">
                <a:solidFill>
                  <a:prstClr val="black"/>
                </a:solidFill>
                <a:latin typeface="Comic Sans MS" panose="030F0702030302020204" pitchFamily="66" charset="0"/>
              </a:rPr>
              <a:t>Rebecca Butler: Designated Safeguarding Lead</a:t>
            </a:r>
          </a:p>
          <a:p>
            <a:pPr marL="342900" marR="0" lvl="0" indent="-342900" algn="just" defTabSz="914400" rtl="0" eaLnBrk="1" fontAlgn="auto" latinLnBrk="0" hangingPunct="1">
              <a:lnSpc>
                <a:spcPct val="100000"/>
              </a:lnSpc>
              <a:spcBef>
                <a:spcPts val="1000"/>
              </a:spcBef>
              <a:spcAft>
                <a:spcPts val="10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Michelle Moss: Learning Mentor &amp; Designated Safeguarding Lead </a:t>
            </a:r>
          </a:p>
        </p:txBody>
      </p:sp>
    </p:spTree>
    <p:extLst>
      <p:ext uri="{BB962C8B-B14F-4D97-AF65-F5344CB8AC3E}">
        <p14:creationId xmlns:p14="http://schemas.microsoft.com/office/powerpoint/2010/main" val="2627036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Transition</a:t>
            </a:r>
            <a:endParaRPr lang="en-GB" sz="2400" dirty="0">
              <a:latin typeface="Comic Sans MS" panose="030F0702030302020204" pitchFamily="66" charset="0"/>
            </a:endParaRPr>
          </a:p>
        </p:txBody>
      </p:sp>
      <p:sp>
        <p:nvSpPr>
          <p:cNvPr id="4" name="TextBox 3"/>
          <p:cNvSpPr txBox="1"/>
          <p:nvPr/>
        </p:nvSpPr>
        <p:spPr>
          <a:xfrm>
            <a:off x="838199" y="1280168"/>
            <a:ext cx="10440000" cy="4924425"/>
          </a:xfrm>
          <a:prstGeom prst="rect">
            <a:avLst/>
          </a:prstGeom>
          <a:noFill/>
        </p:spPr>
        <p:txBody>
          <a:bodyPr wrap="square" lIns="0" tIns="0" rIns="0" bIns="0" rtlCol="0" anchor="ctr" anchorCtr="1">
            <a:spAutoFit/>
          </a:bodyPr>
          <a:lstStyle/>
          <a:p>
            <a:pPr marL="360000" indent="-360000" algn="just">
              <a:spcBef>
                <a:spcPts val="900"/>
              </a:spcBef>
              <a:spcAft>
                <a:spcPts val="900"/>
              </a:spcAft>
              <a:buFont typeface="Wingdings" panose="05000000000000000000" pitchFamily="2" charset="2"/>
              <a:buChar char="q"/>
            </a:pPr>
            <a:r>
              <a:rPr lang="en-US" sz="2000" dirty="0">
                <a:latin typeface="Comic Sans MS" panose="030F0702030302020204" pitchFamily="66" charset="0"/>
              </a:rPr>
              <a:t>Starting full-time education is an exciting and, at times, overwhelming experience as there are lots of new routines to adjust to</a:t>
            </a:r>
          </a:p>
          <a:p>
            <a:pPr marL="360000" indent="-360000" algn="just">
              <a:spcBef>
                <a:spcPts val="900"/>
              </a:spcBef>
              <a:spcAft>
                <a:spcPts val="900"/>
              </a:spcAft>
              <a:buFont typeface="Wingdings" panose="05000000000000000000" pitchFamily="2" charset="2"/>
              <a:buChar char="q"/>
            </a:pPr>
            <a:r>
              <a:rPr lang="en-US" sz="2000" dirty="0">
                <a:latin typeface="Comic Sans MS" panose="030F0702030302020204" pitchFamily="66" charset="0"/>
              </a:rPr>
              <a:t>So that we may meet your child prior to the start of term in September, we may invite you in to view our school or, alternately, arrange to visit your child at your home</a:t>
            </a:r>
          </a:p>
          <a:p>
            <a:pPr marL="360000" indent="-360000" algn="just">
              <a:spcBef>
                <a:spcPts val="900"/>
              </a:spcBef>
              <a:spcAft>
                <a:spcPts val="900"/>
              </a:spcAft>
              <a:buFont typeface="Wingdings" panose="05000000000000000000" pitchFamily="2" charset="2"/>
              <a:buChar char="q"/>
            </a:pPr>
            <a:r>
              <a:rPr lang="en-US" sz="2000" dirty="0">
                <a:latin typeface="Comic Sans MS" panose="030F0702030302020204" pitchFamily="66" charset="0"/>
              </a:rPr>
              <a:t>To help ensure a calm and positive start for your child we </a:t>
            </a:r>
            <a:r>
              <a:rPr lang="en-US" sz="2000" u="sng" dirty="0">
                <a:latin typeface="Comic Sans MS" panose="030F0702030302020204" pitchFamily="66" charset="0"/>
              </a:rPr>
              <a:t>will</a:t>
            </a:r>
            <a:r>
              <a:rPr lang="en-US" sz="2000" dirty="0">
                <a:latin typeface="Comic Sans MS" panose="030F0702030302020204" pitchFamily="66" charset="0"/>
              </a:rPr>
              <a:t> build up their time at school during the first week of term. Details of staggered starts will be discussed with you in advance</a:t>
            </a:r>
          </a:p>
          <a:p>
            <a:pPr marL="360000" indent="-360000" algn="just">
              <a:spcBef>
                <a:spcPts val="900"/>
              </a:spcBef>
              <a:spcAft>
                <a:spcPts val="900"/>
              </a:spcAft>
              <a:buFont typeface="Wingdings" panose="05000000000000000000" pitchFamily="2" charset="2"/>
              <a:buChar char="q"/>
            </a:pPr>
            <a:r>
              <a:rPr lang="en-US" sz="2000" b="1" dirty="0">
                <a:latin typeface="Comic Sans MS" panose="030F0702030302020204" pitchFamily="66" charset="0"/>
              </a:rPr>
              <a:t>When completing the pupil enrolment form, please ensure that you disclose to us details of any disabilities or special educational learning needs that your child may have so that we can arrange for the appropriate support to be put in place</a:t>
            </a:r>
          </a:p>
          <a:p>
            <a:pPr marL="360000" indent="-360000" algn="just">
              <a:spcBef>
                <a:spcPts val="900"/>
              </a:spcBef>
              <a:spcAft>
                <a:spcPts val="900"/>
              </a:spcAft>
              <a:buFont typeface="Wingdings" panose="05000000000000000000" pitchFamily="2" charset="2"/>
              <a:buChar char="q"/>
            </a:pPr>
            <a:r>
              <a:rPr lang="en-US" sz="2000" dirty="0">
                <a:latin typeface="Comic Sans MS" panose="030F0702030302020204" pitchFamily="66" charset="0"/>
              </a:rPr>
              <a:t>For children joining our school during the school year, please refer to the in-year transfer information which can be found on our school website</a:t>
            </a:r>
          </a:p>
        </p:txBody>
      </p:sp>
    </p:spTree>
    <p:extLst>
      <p:ext uri="{BB962C8B-B14F-4D97-AF65-F5344CB8AC3E}">
        <p14:creationId xmlns:p14="http://schemas.microsoft.com/office/powerpoint/2010/main" val="3173546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Making New Friends</a:t>
            </a:r>
            <a:endParaRPr lang="en-GB" sz="2400" dirty="0">
              <a:latin typeface="Comic Sans MS" panose="030F0702030302020204" pitchFamily="66" charset="0"/>
            </a:endParaRPr>
          </a:p>
        </p:txBody>
      </p:sp>
      <p:pic>
        <p:nvPicPr>
          <p:cNvPr id="8" name="Picture 7" descr="A group of children in a classroom&#10;&#10;Description automatically generated">
            <a:extLst>
              <a:ext uri="{FF2B5EF4-FFF2-40B4-BE49-F238E27FC236}">
                <a16:creationId xmlns:a16="http://schemas.microsoft.com/office/drawing/2014/main" id="{5604D626-8610-CC7C-8E26-DC5756D555E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478808" y="2081011"/>
            <a:ext cx="3492202" cy="3079409"/>
          </a:xfrm>
          <a:prstGeom prst="rect">
            <a:avLst/>
          </a:prstGeom>
        </p:spPr>
      </p:pic>
      <p:pic>
        <p:nvPicPr>
          <p:cNvPr id="10" name="Picture 9" descr="A child playing with toys in a sandbox&#10;&#10;Description automatically generated">
            <a:extLst>
              <a:ext uri="{FF2B5EF4-FFF2-40B4-BE49-F238E27FC236}">
                <a16:creationId xmlns:a16="http://schemas.microsoft.com/office/drawing/2014/main" id="{618FD1D8-5C5F-F2EF-EAFE-8E1FDC16C0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07872" y="679488"/>
            <a:ext cx="3270373" cy="2838487"/>
          </a:xfrm>
          <a:prstGeom prst="rect">
            <a:avLst/>
          </a:prstGeom>
        </p:spPr>
      </p:pic>
      <p:pic>
        <p:nvPicPr>
          <p:cNvPr id="12" name="Picture 11" descr="A group of kids standing in a field&#10;&#10;Description automatically generated">
            <a:extLst>
              <a:ext uri="{FF2B5EF4-FFF2-40B4-BE49-F238E27FC236}">
                <a16:creationId xmlns:a16="http://schemas.microsoft.com/office/drawing/2014/main" id="{31E44EA5-32E1-D010-DDB4-D62DBECA3CF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741"/>
          <a:stretch/>
        </p:blipFill>
        <p:spPr>
          <a:xfrm rot="5400000">
            <a:off x="7624317" y="2063254"/>
            <a:ext cx="4991100" cy="3474441"/>
          </a:xfrm>
          <a:prstGeom prst="rect">
            <a:avLst/>
          </a:prstGeom>
        </p:spPr>
      </p:pic>
      <p:pic>
        <p:nvPicPr>
          <p:cNvPr id="14" name="Picture 13" descr="A group of children playing in the sand&#10;&#10;Description automatically generated">
            <a:extLst>
              <a:ext uri="{FF2B5EF4-FFF2-40B4-BE49-F238E27FC236}">
                <a16:creationId xmlns:a16="http://schemas.microsoft.com/office/drawing/2014/main" id="{6EEDB3CC-28AF-B848-E442-D06AED3B23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028566" y="3638651"/>
            <a:ext cx="2333855" cy="3743360"/>
          </a:xfrm>
          <a:prstGeom prst="rect">
            <a:avLst/>
          </a:prstGeom>
        </p:spPr>
      </p:pic>
    </p:spTree>
    <p:extLst>
      <p:ext uri="{BB962C8B-B14F-4D97-AF65-F5344CB8AC3E}">
        <p14:creationId xmlns:p14="http://schemas.microsoft.com/office/powerpoint/2010/main" val="1421635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658199" y="257175"/>
            <a:ext cx="10800000" cy="1215717"/>
          </a:xfrm>
          <a:prstGeom prst="rect">
            <a:avLst/>
          </a:prstGeom>
        </p:spPr>
        <p:txBody>
          <a:bodyPr wrap="square">
            <a:spAutoFit/>
          </a:bodyPr>
          <a:lstStyle/>
          <a:p>
            <a:pPr lvl="0" algn="ctr"/>
            <a:r>
              <a:rPr lang="en-US" sz="4000" b="1" kern="0" dirty="0">
                <a:solidFill>
                  <a:srgbClr val="FF0000"/>
                </a:solidFill>
                <a:latin typeface="Comic Sans MS" panose="030F0702030302020204" pitchFamily="66" charset="0"/>
                <a:ea typeface="ＭＳ Ｐゴシック" pitchFamily="34"/>
                <a:cs typeface="Arial"/>
              </a:rPr>
              <a:t>Routines</a:t>
            </a:r>
          </a:p>
          <a:p>
            <a:pPr lvl="0" algn="ctr"/>
            <a:endParaRPr lang="en-US" sz="900" b="1" kern="0" dirty="0">
              <a:solidFill>
                <a:srgbClr val="FF0000"/>
              </a:solidFill>
              <a:latin typeface="Comic Sans MS" panose="030F0702030302020204" pitchFamily="66" charset="0"/>
              <a:ea typeface="ＭＳ Ｐゴシック" pitchFamily="34"/>
              <a:cs typeface="Arial"/>
            </a:endParaRPr>
          </a:p>
          <a:p>
            <a:pPr lvl="0" algn="ctr"/>
            <a:r>
              <a:rPr lang="en-US" sz="2400" b="1" kern="0" dirty="0">
                <a:solidFill>
                  <a:srgbClr val="FF0000"/>
                </a:solidFill>
                <a:latin typeface="Comic Sans MS" panose="030F0702030302020204" pitchFamily="66" charset="0"/>
                <a:ea typeface="ＭＳ Ｐゴシック" pitchFamily="34"/>
                <a:cs typeface="Arial"/>
              </a:rPr>
              <a:t>Arrival &amp; Dismissal</a:t>
            </a:r>
          </a:p>
        </p:txBody>
      </p:sp>
      <p:sp>
        <p:nvSpPr>
          <p:cNvPr id="5" name="TextBox 4"/>
          <p:cNvSpPr txBox="1"/>
          <p:nvPr/>
        </p:nvSpPr>
        <p:spPr>
          <a:xfrm>
            <a:off x="761999" y="1651233"/>
            <a:ext cx="10440000" cy="5093702"/>
          </a:xfrm>
          <a:prstGeom prst="rect">
            <a:avLst/>
          </a:prstGeom>
          <a:noFill/>
        </p:spPr>
        <p:txBody>
          <a:bodyPr wrap="square" lIns="91440" tIns="45720" rIns="91440" bIns="45720" rtlCol="0" anchor="ctr" anchorCtr="1">
            <a:spAutoFit/>
          </a:bodyPr>
          <a:lstStyle/>
          <a:p>
            <a:pPr marL="359410" indent="-359410" algn="just">
              <a:spcBef>
                <a:spcPts val="600"/>
              </a:spcBef>
              <a:spcAft>
                <a:spcPts val="600"/>
              </a:spcAft>
              <a:buFont typeface="Wingdings" panose="05000000000000000000" pitchFamily="2" charset="2"/>
              <a:buChar char="q"/>
            </a:pPr>
            <a:r>
              <a:rPr lang="en-US" sz="2000" dirty="0">
                <a:latin typeface="Comic Sans MS"/>
              </a:rPr>
              <a:t>Safe access: the main school gates are locked promptly at </a:t>
            </a:r>
            <a:r>
              <a:rPr lang="en-US" sz="2000" b="1" dirty="0">
                <a:latin typeface="Comic Sans MS"/>
              </a:rPr>
              <a:t>8:15am</a:t>
            </a:r>
            <a:r>
              <a:rPr lang="en-US" sz="2000" dirty="0">
                <a:latin typeface="Comic Sans MS"/>
              </a:rPr>
              <a:t> each morning to restrict vehicular access and keep our site safe </a:t>
            </a:r>
          </a:p>
          <a:p>
            <a:pPr marL="359410" indent="-359410" algn="just">
              <a:spcBef>
                <a:spcPts val="600"/>
              </a:spcBef>
              <a:spcAft>
                <a:spcPts val="600"/>
              </a:spcAft>
              <a:buFont typeface="Wingdings" panose="05000000000000000000" pitchFamily="2" charset="2"/>
              <a:buChar char="q"/>
            </a:pPr>
            <a:r>
              <a:rPr lang="en-US" sz="2000" dirty="0">
                <a:latin typeface="Comic Sans MS"/>
              </a:rPr>
              <a:t>Please arrive at school at </a:t>
            </a:r>
            <a:r>
              <a:rPr lang="en-US" sz="2000" b="1" dirty="0">
                <a:latin typeface="Comic Sans MS"/>
              </a:rPr>
              <a:t>8:45am</a:t>
            </a:r>
            <a:r>
              <a:rPr lang="en-US" sz="2000" dirty="0">
                <a:latin typeface="Comic Sans MS"/>
              </a:rPr>
              <a:t>: a member of our team will meet you at the Key Stage One side access gates. Please be punctual: children arriving after </a:t>
            </a:r>
            <a:r>
              <a:rPr lang="en-US" sz="2000" b="1" dirty="0">
                <a:latin typeface="Comic Sans MS"/>
              </a:rPr>
              <a:t>8:50am</a:t>
            </a:r>
            <a:r>
              <a:rPr lang="en-US" sz="2000" dirty="0">
                <a:latin typeface="Comic Sans MS"/>
              </a:rPr>
              <a:t> should report to the school office</a:t>
            </a:r>
            <a:endParaRPr lang="en-US" sz="2000" b="1" dirty="0">
              <a:latin typeface="Comic Sans MS"/>
            </a:endParaRPr>
          </a:p>
          <a:p>
            <a:pPr marL="359410" indent="-359410" algn="just">
              <a:spcBef>
                <a:spcPts val="600"/>
              </a:spcBef>
              <a:spcAft>
                <a:spcPts val="600"/>
              </a:spcAft>
              <a:buFont typeface="Wingdings" panose="05000000000000000000" pitchFamily="2" charset="2"/>
              <a:buChar char="q"/>
            </a:pPr>
            <a:r>
              <a:rPr lang="en-US" sz="2000" dirty="0">
                <a:latin typeface="Comic Sans MS"/>
              </a:rPr>
              <a:t>The school day concludes at </a:t>
            </a:r>
            <a:r>
              <a:rPr lang="en-US" sz="2000" b="1" dirty="0">
                <a:latin typeface="Comic Sans MS"/>
              </a:rPr>
              <a:t>3:15pm</a:t>
            </a:r>
            <a:r>
              <a:rPr lang="en-US" sz="2000" dirty="0">
                <a:latin typeface="Comic Sans MS"/>
              </a:rPr>
              <a:t> and children should be collected from the Key Stage One side access gates. If your child has not been collected by </a:t>
            </a:r>
            <a:r>
              <a:rPr lang="en-US" sz="2000" b="1" dirty="0">
                <a:latin typeface="Comic Sans MS"/>
              </a:rPr>
              <a:t>3:20pm</a:t>
            </a:r>
            <a:r>
              <a:rPr lang="en-US" sz="2000" dirty="0">
                <a:latin typeface="Comic Sans MS"/>
              </a:rPr>
              <a:t>, they will be taken to the school office to await collection there</a:t>
            </a:r>
          </a:p>
          <a:p>
            <a:pPr marL="359410" indent="-35941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We have a lot of children to dismiss safely so p</a:t>
            </a:r>
            <a:r>
              <a:rPr lang="en-US" sz="2000" dirty="0">
                <a:latin typeface="Comic Sans MS"/>
              </a:rPr>
              <a:t>lease be patient and wait for the class teacher to call your child’s name as we must ensure your child is matched with you or a named carer </a:t>
            </a:r>
          </a:p>
          <a:p>
            <a:pPr marL="359410" indent="-359410" algn="just">
              <a:spcBef>
                <a:spcPts val="300"/>
              </a:spcBef>
              <a:spcAft>
                <a:spcPts val="300"/>
              </a:spcAft>
              <a:buFont typeface="Wingdings" panose="05000000000000000000" pitchFamily="2" charset="2"/>
              <a:buChar char="q"/>
            </a:pPr>
            <a:r>
              <a:rPr lang="en-US" sz="2000" dirty="0">
                <a:latin typeface="Comic Sans MS" panose="030F0702030302020204" pitchFamily="66" charset="0"/>
              </a:rPr>
              <a:t>If you have other children to collect, we suggest you collect from St Therese Class first in order to avoid causing your child any undue anxiety</a:t>
            </a:r>
          </a:p>
          <a:p>
            <a:pPr algn="just">
              <a:spcBef>
                <a:spcPts val="600"/>
              </a:spcBef>
              <a:spcAft>
                <a:spcPts val="600"/>
              </a:spcAft>
            </a:pPr>
            <a:endParaRPr lang="en-US" sz="2000" dirty="0">
              <a:latin typeface="Comic Sans MS" panose="030F0702030302020204" pitchFamily="66" charset="0"/>
            </a:endParaRPr>
          </a:p>
        </p:txBody>
      </p:sp>
    </p:spTree>
    <p:extLst>
      <p:ext uri="{BB962C8B-B14F-4D97-AF65-F5344CB8AC3E}">
        <p14:creationId xmlns:p14="http://schemas.microsoft.com/office/powerpoint/2010/main" val="2318807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Our Classroom</a:t>
            </a:r>
            <a:endParaRPr lang="en-GB" sz="2400" dirty="0">
              <a:latin typeface="Comic Sans MS" panose="030F0702030302020204" pitchFamily="66" charset="0"/>
            </a:endParaRPr>
          </a:p>
        </p:txBody>
      </p:sp>
      <p:pic>
        <p:nvPicPr>
          <p:cNvPr id="4" name="Picture 3"/>
          <p:cNvPicPr>
            <a:picLocks/>
          </p:cNvPicPr>
          <p:nvPr/>
        </p:nvPicPr>
        <p:blipFill>
          <a:blip r:embed="rId2"/>
          <a:stretch>
            <a:fillRect/>
          </a:stretch>
        </p:blipFill>
        <p:spPr>
          <a:xfrm>
            <a:off x="1228724" y="1093823"/>
            <a:ext cx="9667875" cy="5583201"/>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567726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200025" y="257175"/>
            <a:ext cx="11753850" cy="1323439"/>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What Is The Early Years </a:t>
            </a:r>
          </a:p>
          <a:p>
            <a:pPr algn="ctr"/>
            <a:r>
              <a:rPr lang="en-US" sz="4000" b="1" kern="0" dirty="0">
                <a:solidFill>
                  <a:srgbClr val="FF0000"/>
                </a:solidFill>
                <a:latin typeface="Comic Sans MS" panose="030F0702030302020204" pitchFamily="66" charset="0"/>
                <a:ea typeface="ＭＳ Ｐゴシック" pitchFamily="34"/>
                <a:cs typeface="Arial"/>
              </a:rPr>
              <a:t>Foundation Stage?</a:t>
            </a:r>
          </a:p>
        </p:txBody>
      </p:sp>
      <p:sp>
        <p:nvSpPr>
          <p:cNvPr id="3" name="TextBox 2"/>
          <p:cNvSpPr txBox="1"/>
          <p:nvPr/>
        </p:nvSpPr>
        <p:spPr>
          <a:xfrm>
            <a:off x="856950" y="2008047"/>
            <a:ext cx="10440000" cy="4247317"/>
          </a:xfrm>
          <a:prstGeom prst="rect">
            <a:avLst/>
          </a:prstGeom>
          <a:noFill/>
        </p:spPr>
        <p:txBody>
          <a:bodyPr wrap="square" rtlCol="0" anchor="ctr" anchorCtr="1">
            <a:spAutoFit/>
          </a:bodyPr>
          <a:lstStyle/>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The Early Years Foundation Stage framework sets standards for the learning, development and safety of children from birth to age five (or until the end of their Reception Class year)</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The Early Years Foundation Stage has its own curriculum which promotes learning through play enabling children to develop intellectually, creatively, physically, socially and emotionally in a safe, secure learning  environment</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It is a broad, balanced and fully inclusive curriculum incorporating both adult directed and child-initiated activities, designed specifically to support and prepare children for their transition to Year One </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All children will be assessed through observation at the start of the school year  in order to establish what they ‘can do’. This assessment forms part of their EYFS profile which is continually revised throughout the school year</a:t>
            </a:r>
          </a:p>
        </p:txBody>
      </p:sp>
    </p:spTree>
    <p:extLst>
      <p:ext uri="{BB962C8B-B14F-4D97-AF65-F5344CB8AC3E}">
        <p14:creationId xmlns:p14="http://schemas.microsoft.com/office/powerpoint/2010/main" val="2969195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294708" y="3356259"/>
            <a:ext cx="3942376" cy="1077218"/>
          </a:xfrm>
          <a:prstGeom prst="rect">
            <a:avLst/>
          </a:prstGeom>
        </p:spPr>
        <p:txBody>
          <a:bodyPr wrap="square">
            <a:spAutoFit/>
          </a:bodyPr>
          <a:lstStyle/>
          <a:p>
            <a:pPr algn="ctr"/>
            <a:r>
              <a:rPr lang="en-US" sz="3200" b="1" kern="0" dirty="0">
                <a:solidFill>
                  <a:srgbClr val="FF0000"/>
                </a:solidFill>
                <a:latin typeface="Comic Sans MS" panose="030F0702030302020204" pitchFamily="66" charset="0"/>
                <a:ea typeface="ＭＳ Ｐゴシック" pitchFamily="34"/>
                <a:cs typeface="Arial"/>
              </a:rPr>
              <a:t>Learning Collaboratively </a:t>
            </a:r>
          </a:p>
        </p:txBody>
      </p:sp>
      <p:sp>
        <p:nvSpPr>
          <p:cNvPr id="3" name="Rectangle 2"/>
          <p:cNvSpPr/>
          <p:nvPr/>
        </p:nvSpPr>
        <p:spPr>
          <a:xfrm>
            <a:off x="4801577" y="247271"/>
            <a:ext cx="3951380" cy="1077218"/>
          </a:xfrm>
          <a:prstGeom prst="rect">
            <a:avLst/>
          </a:prstGeom>
        </p:spPr>
        <p:txBody>
          <a:bodyPr wrap="square">
            <a:spAutoFit/>
          </a:bodyPr>
          <a:lstStyle/>
          <a:p>
            <a:pPr algn="ctr"/>
            <a:r>
              <a:rPr lang="en-US" sz="3200" b="1" kern="0" dirty="0">
                <a:solidFill>
                  <a:srgbClr val="FF0000"/>
                </a:solidFill>
                <a:latin typeface="Comic Sans MS" panose="030F0702030302020204" pitchFamily="66" charset="0"/>
                <a:ea typeface="ＭＳ Ｐゴシック" pitchFamily="34"/>
                <a:cs typeface="Arial"/>
              </a:rPr>
              <a:t>Learning </a:t>
            </a:r>
          </a:p>
          <a:p>
            <a:pPr algn="ctr"/>
            <a:r>
              <a:rPr lang="en-US" sz="3200" b="1" kern="0" dirty="0">
                <a:solidFill>
                  <a:srgbClr val="FF0000"/>
                </a:solidFill>
                <a:latin typeface="Comic Sans MS" panose="030F0702030302020204" pitchFamily="66" charset="0"/>
                <a:ea typeface="ＭＳ Ｐゴシック" pitchFamily="34"/>
                <a:cs typeface="Arial"/>
              </a:rPr>
              <a:t>Through Play</a:t>
            </a:r>
          </a:p>
        </p:txBody>
      </p:sp>
      <p:sp>
        <p:nvSpPr>
          <p:cNvPr id="4" name="Rectangle 3"/>
          <p:cNvSpPr/>
          <p:nvPr/>
        </p:nvSpPr>
        <p:spPr>
          <a:xfrm>
            <a:off x="8942694" y="5036117"/>
            <a:ext cx="3399827" cy="1569660"/>
          </a:xfrm>
          <a:prstGeom prst="rect">
            <a:avLst/>
          </a:prstGeom>
        </p:spPr>
        <p:txBody>
          <a:bodyPr wrap="square">
            <a:spAutoFit/>
          </a:bodyPr>
          <a:lstStyle/>
          <a:p>
            <a:pPr algn="ctr"/>
            <a:r>
              <a:rPr lang="en-US" sz="3200" b="1" kern="0" dirty="0">
                <a:solidFill>
                  <a:srgbClr val="FF0000"/>
                </a:solidFill>
                <a:latin typeface="Comic Sans MS" panose="030F0702030302020204" pitchFamily="66" charset="0"/>
                <a:ea typeface="ＭＳ Ｐゴシック" pitchFamily="34"/>
                <a:cs typeface="Arial"/>
              </a:rPr>
              <a:t>Forging &amp; Maintaining Relationships</a:t>
            </a:r>
          </a:p>
        </p:txBody>
      </p:sp>
      <p:pic>
        <p:nvPicPr>
          <p:cNvPr id="10" name="Picture 9" descr="A child painting on a table&#10;&#10;Description automatically generated">
            <a:extLst>
              <a:ext uri="{FF2B5EF4-FFF2-40B4-BE49-F238E27FC236}">
                <a16:creationId xmlns:a16="http://schemas.microsoft.com/office/drawing/2014/main" id="{66BADA7A-9909-0747-6209-B6821CD1497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5880"/>
          <a:stretch/>
        </p:blipFill>
        <p:spPr>
          <a:xfrm rot="5400000">
            <a:off x="8223972" y="666853"/>
            <a:ext cx="4047873" cy="329876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2" name="Picture 11" descr="A child and child sitting on a small pool&#10;&#10;Description automatically generated">
            <a:extLst>
              <a:ext uri="{FF2B5EF4-FFF2-40B4-BE49-F238E27FC236}">
                <a16:creationId xmlns:a16="http://schemas.microsoft.com/office/drawing/2014/main" id="{19ABDC31-6839-C747-65A7-DCBAD291A1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709" y="292299"/>
            <a:ext cx="4267765" cy="279964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6" name="Picture 15" descr="A group of children drawing on a table&#10;&#10;Description automatically generated">
            <a:extLst>
              <a:ext uri="{FF2B5EF4-FFF2-40B4-BE49-F238E27FC236}">
                <a16:creationId xmlns:a16="http://schemas.microsoft.com/office/drawing/2014/main" id="{788A966E-6C05-C92D-16FA-9607F956DA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183875" y="3832753"/>
            <a:ext cx="1621495" cy="339982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descr="A group of children outside&#10;&#10;Description automatically generated">
            <a:extLst>
              <a:ext uri="{FF2B5EF4-FFF2-40B4-BE49-F238E27FC236}">
                <a16:creationId xmlns:a16="http://schemas.microsoft.com/office/drawing/2014/main" id="{67AA907D-74D8-1D05-3AF6-B49CE86E458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2237"/>
          <a:stretch/>
        </p:blipFill>
        <p:spPr>
          <a:xfrm rot="5400000">
            <a:off x="4354161" y="2584518"/>
            <a:ext cx="4433933" cy="30838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246571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extBox 1"/>
          <p:cNvSpPr txBox="1"/>
          <p:nvPr/>
        </p:nvSpPr>
        <p:spPr>
          <a:xfrm>
            <a:off x="533099" y="911207"/>
            <a:ext cx="11179003" cy="5747727"/>
          </a:xfrm>
          <a:prstGeom prst="rect">
            <a:avLst/>
          </a:prstGeom>
          <a:noFill/>
        </p:spPr>
        <p:txBody>
          <a:bodyPr wrap="square" rtlCol="0" anchor="ctr" anchorCtr="1">
            <a:spAutoFit/>
          </a:bodyPr>
          <a:lstStyle/>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Your child will be learning skills, acquiring new knowledge and demonstrating their understanding through the seven areas of learning and development which make up the framework. It is expected that children mostly develop in the 3 prime areas first. These are:</a:t>
            </a:r>
          </a:p>
          <a:p>
            <a:pPr marL="1257300" lvl="1" indent="-266700" algn="just">
              <a:spcBef>
                <a:spcPts val="600"/>
              </a:spcBef>
              <a:spcAft>
                <a:spcPts val="300"/>
              </a:spcAft>
              <a:buFont typeface="Wingdings" panose="05000000000000000000" pitchFamily="2" charset="2"/>
              <a:buChar char="§"/>
            </a:pPr>
            <a:r>
              <a:rPr lang="en-US" sz="2000" dirty="0">
                <a:latin typeface="Comic Sans MS" panose="030F0702030302020204" pitchFamily="66" charset="0"/>
              </a:rPr>
              <a:t>Communication and language</a:t>
            </a:r>
          </a:p>
          <a:p>
            <a:pPr marL="1257300" lvl="1" indent="-266700" algn="just">
              <a:spcBef>
                <a:spcPts val="300"/>
              </a:spcBef>
              <a:spcAft>
                <a:spcPts val="300"/>
              </a:spcAft>
              <a:buFont typeface="Wingdings" panose="05000000000000000000" pitchFamily="2" charset="2"/>
              <a:buChar char="§"/>
            </a:pPr>
            <a:r>
              <a:rPr lang="en-US" sz="2000" dirty="0">
                <a:latin typeface="Comic Sans MS" panose="030F0702030302020204" pitchFamily="66" charset="0"/>
              </a:rPr>
              <a:t>Physical development</a:t>
            </a:r>
          </a:p>
          <a:p>
            <a:pPr marL="1257300" lvl="1" indent="-266700" algn="just">
              <a:spcBef>
                <a:spcPts val="300"/>
              </a:spcBef>
              <a:spcAft>
                <a:spcPts val="600"/>
              </a:spcAft>
              <a:buFont typeface="Wingdings" panose="05000000000000000000" pitchFamily="2" charset="2"/>
              <a:buChar char="§"/>
            </a:pPr>
            <a:r>
              <a:rPr lang="en-US" sz="2000" dirty="0">
                <a:latin typeface="Comic Sans MS" panose="030F0702030302020204" pitchFamily="66" charset="0"/>
              </a:rPr>
              <a:t>Personal, social and emotional development</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These prime areas are those most essential for your child’s healthy development and future learning. As children grow, theses prime areas will help them to develop skills in four specific areas. These are:</a:t>
            </a:r>
          </a:p>
          <a:p>
            <a:pPr marL="1257300" lvl="2" indent="-266700" algn="just">
              <a:spcBef>
                <a:spcPts val="600"/>
              </a:spcBef>
              <a:spcAft>
                <a:spcPts val="300"/>
              </a:spcAft>
              <a:buFont typeface="Wingdings" panose="05000000000000000000" pitchFamily="2" charset="2"/>
              <a:buChar char="§"/>
            </a:pPr>
            <a:r>
              <a:rPr lang="en-US" sz="2000" dirty="0">
                <a:latin typeface="Comic Sans MS" panose="030F0702030302020204" pitchFamily="66" charset="0"/>
              </a:rPr>
              <a:t>Literacy</a:t>
            </a:r>
          </a:p>
          <a:p>
            <a:pPr marL="1257300" lvl="2" indent="-266700" algn="just">
              <a:spcBef>
                <a:spcPts val="300"/>
              </a:spcBef>
              <a:spcAft>
                <a:spcPts val="300"/>
              </a:spcAft>
              <a:buFont typeface="Wingdings" panose="05000000000000000000" pitchFamily="2" charset="2"/>
              <a:buChar char="§"/>
            </a:pPr>
            <a:r>
              <a:rPr lang="en-US" sz="2000" dirty="0">
                <a:latin typeface="Comic Sans MS" panose="030F0702030302020204" pitchFamily="66" charset="0"/>
              </a:rPr>
              <a:t>Mathematics</a:t>
            </a:r>
          </a:p>
          <a:p>
            <a:pPr marL="1257300" lvl="2" indent="-266700" algn="just">
              <a:spcBef>
                <a:spcPts val="300"/>
              </a:spcBef>
              <a:spcAft>
                <a:spcPts val="300"/>
              </a:spcAft>
              <a:buFont typeface="Wingdings" panose="05000000000000000000" pitchFamily="2" charset="2"/>
              <a:buChar char="§"/>
            </a:pPr>
            <a:r>
              <a:rPr lang="en-US" sz="2000" dirty="0">
                <a:latin typeface="Comic Sans MS" panose="030F0702030302020204" pitchFamily="66" charset="0"/>
              </a:rPr>
              <a:t>RE and understanding the world</a:t>
            </a:r>
          </a:p>
          <a:p>
            <a:pPr marL="1257300" lvl="2" indent="-266700" algn="just">
              <a:spcBef>
                <a:spcPts val="300"/>
              </a:spcBef>
              <a:spcAft>
                <a:spcPts val="600"/>
              </a:spcAft>
              <a:buFont typeface="Wingdings" panose="05000000000000000000" pitchFamily="2" charset="2"/>
              <a:buChar char="§"/>
            </a:pPr>
            <a:r>
              <a:rPr lang="en-US" sz="2000" dirty="0">
                <a:latin typeface="Comic Sans MS" panose="030F0702030302020204" pitchFamily="66" charset="0"/>
              </a:rPr>
              <a:t>Expressive arts and design</a:t>
            </a:r>
          </a:p>
          <a:p>
            <a:pPr marL="361950" lvl="2" indent="-36195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All seven areas of the curriculum are connected and are equally important</a:t>
            </a:r>
          </a:p>
        </p:txBody>
      </p:sp>
      <p:sp>
        <p:nvSpPr>
          <p:cNvPr id="3" name="Rectangle 2"/>
          <p:cNvSpPr/>
          <p:nvPr/>
        </p:nvSpPr>
        <p:spPr>
          <a:xfrm>
            <a:off x="1496967" y="203321"/>
            <a:ext cx="8512267" cy="707886"/>
          </a:xfrm>
          <a:prstGeom prst="rect">
            <a:avLst/>
          </a:prstGeom>
        </p:spPr>
        <p:txBody>
          <a:bodyPr wrap="non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What Will My Child Be Learning?</a:t>
            </a:r>
          </a:p>
        </p:txBody>
      </p:sp>
    </p:spTree>
    <p:extLst>
      <p:ext uri="{BB962C8B-B14F-4D97-AF65-F5344CB8AC3E}">
        <p14:creationId xmlns:p14="http://schemas.microsoft.com/office/powerpoint/2010/main" val="530782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1323439"/>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Creative Curriculum &amp; Enrichment Activities</a:t>
            </a:r>
          </a:p>
        </p:txBody>
      </p:sp>
      <p:pic>
        <p:nvPicPr>
          <p:cNvPr id="8" name="Picture 7" descr="A group of children in a row&#10;&#10;Description automatically generated">
            <a:extLst>
              <a:ext uri="{FF2B5EF4-FFF2-40B4-BE49-F238E27FC236}">
                <a16:creationId xmlns:a16="http://schemas.microsoft.com/office/drawing/2014/main" id="{26861CD3-E00A-F6FC-BC17-BCBAF0B734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4248"/>
          <a:stretch/>
        </p:blipFill>
        <p:spPr>
          <a:xfrm rot="10800000">
            <a:off x="320464" y="1061769"/>
            <a:ext cx="4173714" cy="2252931"/>
          </a:xfrm>
          <a:prstGeom prst="rect">
            <a:avLst/>
          </a:prstGeom>
          <a:ln>
            <a:noFill/>
          </a:ln>
          <a:effectLst>
            <a:softEdge rad="112500"/>
          </a:effectLst>
        </p:spPr>
      </p:pic>
      <p:pic>
        <p:nvPicPr>
          <p:cNvPr id="11" name="Picture 10" descr="A child looking at an egg machine&#10;&#10;Description automatically generated">
            <a:extLst>
              <a:ext uri="{FF2B5EF4-FFF2-40B4-BE49-F238E27FC236}">
                <a16:creationId xmlns:a16="http://schemas.microsoft.com/office/drawing/2014/main" id="{34607E51-6C48-B057-9570-6DCE2428F8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91337" y="3765096"/>
            <a:ext cx="2831967" cy="2774921"/>
          </a:xfrm>
          <a:prstGeom prst="rect">
            <a:avLst/>
          </a:prstGeom>
          <a:ln>
            <a:noFill/>
          </a:ln>
          <a:effectLst>
            <a:softEdge rad="112500"/>
          </a:effectLst>
        </p:spPr>
      </p:pic>
      <p:pic>
        <p:nvPicPr>
          <p:cNvPr id="13" name="Picture 12" descr="A child holding a pole in a playground&#10;&#10;Description automatically generated">
            <a:extLst>
              <a:ext uri="{FF2B5EF4-FFF2-40B4-BE49-F238E27FC236}">
                <a16:creationId xmlns:a16="http://schemas.microsoft.com/office/drawing/2014/main" id="{B607561D-0081-BDD8-6A84-B60A36573C8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9" t="5413" r="146" b="3965"/>
          <a:stretch/>
        </p:blipFill>
        <p:spPr>
          <a:xfrm rot="5400000">
            <a:off x="7568645" y="2265650"/>
            <a:ext cx="5506770" cy="3099011"/>
          </a:xfrm>
          <a:prstGeom prst="rect">
            <a:avLst/>
          </a:prstGeom>
          <a:ln>
            <a:noFill/>
          </a:ln>
          <a:effectLst>
            <a:softEdge rad="112500"/>
          </a:effectLst>
        </p:spPr>
      </p:pic>
      <p:pic>
        <p:nvPicPr>
          <p:cNvPr id="15" name="Picture 14" descr="A group of girls painting on a wall&#10;&#10;Description automatically generated">
            <a:extLst>
              <a:ext uri="{FF2B5EF4-FFF2-40B4-BE49-F238E27FC236}">
                <a16:creationId xmlns:a16="http://schemas.microsoft.com/office/drawing/2014/main" id="{43E2A142-333A-EF62-03DB-F6F3952120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682669" y="2605637"/>
            <a:ext cx="3845859" cy="3099011"/>
          </a:xfrm>
          <a:prstGeom prst="rect">
            <a:avLst/>
          </a:prstGeom>
          <a:ln>
            <a:noFill/>
          </a:ln>
          <a:effectLst>
            <a:softEdge rad="112500"/>
          </a:effectLst>
        </p:spPr>
      </p:pic>
    </p:spTree>
    <p:extLst>
      <p:ext uri="{BB962C8B-B14F-4D97-AF65-F5344CB8AC3E}">
        <p14:creationId xmlns:p14="http://schemas.microsoft.com/office/powerpoint/2010/main" val="3642067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658199" y="257175"/>
            <a:ext cx="10800000" cy="707886"/>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The St Therese Class Day</a:t>
            </a:r>
            <a:endParaRPr lang="en-GB" sz="2400" dirty="0">
              <a:latin typeface="Comic Sans MS" panose="030F0702030302020204" pitchFamily="66" charset="0"/>
            </a:endParaRPr>
          </a:p>
        </p:txBody>
      </p:sp>
      <p:sp>
        <p:nvSpPr>
          <p:cNvPr id="6" name="TextBox 5"/>
          <p:cNvSpPr txBox="1"/>
          <p:nvPr/>
        </p:nvSpPr>
        <p:spPr>
          <a:xfrm>
            <a:off x="550199" y="810191"/>
            <a:ext cx="11016000" cy="6047809"/>
          </a:xfrm>
          <a:prstGeom prst="rect">
            <a:avLst/>
          </a:prstGeom>
          <a:noFill/>
        </p:spPr>
        <p:txBody>
          <a:bodyPr wrap="square" lIns="0" tIns="0" rIns="0" bIns="0" rtlCol="0" anchor="ctr" anchorCtr="1">
            <a:spAutoFit/>
          </a:bodyPr>
          <a:lstStyle/>
          <a:p>
            <a:pPr algn="ctr"/>
            <a:endParaRPr lang="en-GB" sz="2400" b="1" dirty="0">
              <a:latin typeface="Comic Sans MS" panose="030F0702030302020204" pitchFamily="66" charset="0"/>
            </a:endParaRPr>
          </a:p>
          <a:p>
            <a:pPr algn="ctr"/>
            <a:r>
              <a:rPr lang="en-GB" sz="2400" b="1" dirty="0">
                <a:solidFill>
                  <a:srgbClr val="FF0000"/>
                </a:solidFill>
                <a:latin typeface="Comic Sans MS" panose="030F0702030302020204" pitchFamily="66" charset="0"/>
              </a:rPr>
              <a:t>A typical day will look like this…</a:t>
            </a:r>
          </a:p>
          <a:p>
            <a:pPr algn="ctr"/>
            <a:endParaRPr lang="en-GB" sz="1100" b="1" dirty="0">
              <a:latin typeface="Comic Sans MS" panose="030F0702030302020204" pitchFamily="66" charset="0"/>
            </a:endParaRP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Registration &amp; welcome activities</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Whole class and directed-group phonics teaching</a:t>
            </a:r>
          </a:p>
          <a:p>
            <a:pPr marL="342900" indent="-342900">
              <a:spcBef>
                <a:spcPts val="600"/>
              </a:spcBef>
              <a:spcAft>
                <a:spcPts val="600"/>
              </a:spcAft>
              <a:buFont typeface="Wingdings" panose="05000000000000000000" pitchFamily="2" charset="2"/>
              <a:buChar char="q"/>
            </a:pPr>
            <a:r>
              <a:rPr lang="en-US" sz="2000" dirty="0">
                <a:latin typeface="Comic Sans MS" panose="030F0702030302020204" pitchFamily="66" charset="0"/>
              </a:rPr>
              <a:t>Child-initiated independent learning and adult-guided reading, writing or 	 	    maths activities throughout the morning</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Whole class and directed-group maths teaching</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Lunchtime (universal free school meals) followed by outside playtime</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Whole class and directed-group topic/RE teaching</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Child-initiated independent learning and adult-guided reading, writing or 	   	    maths activities throughout the afternoon</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Afternoon snack</a:t>
            </a:r>
          </a:p>
          <a:p>
            <a:pPr marL="342900" indent="-3429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Stories, songs &amp; home-time prayers</a:t>
            </a:r>
          </a:p>
          <a:p>
            <a:endParaRPr lang="en-GB" sz="2400" b="1" dirty="0">
              <a:latin typeface="Comic Sans MS" panose="030F0702030302020204" pitchFamily="66" charset="0"/>
            </a:endParaRPr>
          </a:p>
        </p:txBody>
      </p:sp>
    </p:spTree>
    <p:extLst>
      <p:ext uri="{BB962C8B-B14F-4D97-AF65-F5344CB8AC3E}">
        <p14:creationId xmlns:p14="http://schemas.microsoft.com/office/powerpoint/2010/main" val="2386649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8000">
              <a:schemeClr val="accent6"/>
            </a:gs>
            <a:gs pos="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We Spend A Lot Of Time Outside!</a:t>
            </a:r>
          </a:p>
        </p:txBody>
      </p:sp>
      <p:pic>
        <p:nvPicPr>
          <p:cNvPr id="9" name="Picture 8" descr="Two boys playing in a water table&#10;&#10;Description automatically generated">
            <a:extLst>
              <a:ext uri="{FF2B5EF4-FFF2-40B4-BE49-F238E27FC236}">
                <a16:creationId xmlns:a16="http://schemas.microsoft.com/office/drawing/2014/main" id="{997015B0-95B0-C3F7-EDC7-4E3C0FC141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529735" y="2429394"/>
            <a:ext cx="2497413" cy="1999211"/>
          </a:xfrm>
          <a:prstGeom prst="ellipse">
            <a:avLst/>
          </a:prstGeom>
          <a:ln>
            <a:noFill/>
          </a:ln>
          <a:effectLst>
            <a:softEdge rad="112500"/>
          </a:effectLst>
        </p:spPr>
      </p:pic>
      <p:pic>
        <p:nvPicPr>
          <p:cNvPr id="11" name="Picture 10" descr="A group of children standing in a field&#10;&#10;Description automatically generated">
            <a:extLst>
              <a:ext uri="{FF2B5EF4-FFF2-40B4-BE49-F238E27FC236}">
                <a16:creationId xmlns:a16="http://schemas.microsoft.com/office/drawing/2014/main" id="{A355A2C6-875F-B268-2E85-5BB69E68DE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flipV="1">
            <a:off x="86322" y="1096155"/>
            <a:ext cx="2763011" cy="2626949"/>
          </a:xfrm>
          <a:prstGeom prst="ellipse">
            <a:avLst/>
          </a:prstGeom>
          <a:ln>
            <a:noFill/>
          </a:ln>
          <a:effectLst>
            <a:softEdge rad="112500"/>
          </a:effectLst>
        </p:spPr>
      </p:pic>
      <p:pic>
        <p:nvPicPr>
          <p:cNvPr id="15" name="Picture 14" descr="A person pushing a blue wheelbarrow next to a child&#10;&#10;Description automatically generated">
            <a:extLst>
              <a:ext uri="{FF2B5EF4-FFF2-40B4-BE49-F238E27FC236}">
                <a16:creationId xmlns:a16="http://schemas.microsoft.com/office/drawing/2014/main" id="{BAEADBD2-3B62-2FF5-459C-6209CAFBD43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923297">
            <a:off x="2590109" y="1554706"/>
            <a:ext cx="5379918" cy="3431190"/>
          </a:xfrm>
          <a:prstGeom prst="ellipse">
            <a:avLst/>
          </a:prstGeom>
          <a:ln>
            <a:noFill/>
          </a:ln>
          <a:effectLst>
            <a:softEdge rad="112500"/>
          </a:effectLst>
        </p:spPr>
      </p:pic>
      <p:pic>
        <p:nvPicPr>
          <p:cNvPr id="17" name="Picture 16" descr="A child in a yellow coat and red pants running on a tree&#10;&#10;Description automatically generated">
            <a:extLst>
              <a:ext uri="{FF2B5EF4-FFF2-40B4-BE49-F238E27FC236}">
                <a16:creationId xmlns:a16="http://schemas.microsoft.com/office/drawing/2014/main" id="{C7B04FD1-EFC3-3455-C6E4-81937AF5E01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8793472" y="3432856"/>
            <a:ext cx="1751683" cy="4736664"/>
          </a:xfrm>
          <a:prstGeom prst="ellipse">
            <a:avLst/>
          </a:prstGeom>
          <a:ln>
            <a:noFill/>
          </a:ln>
          <a:effectLst>
            <a:softEdge rad="112500"/>
          </a:effectLst>
        </p:spPr>
      </p:pic>
      <p:pic>
        <p:nvPicPr>
          <p:cNvPr id="19" name="Picture 18" descr="A child in a yellow coat&#10;&#10;Description automatically generated">
            <a:extLst>
              <a:ext uri="{FF2B5EF4-FFF2-40B4-BE49-F238E27FC236}">
                <a16:creationId xmlns:a16="http://schemas.microsoft.com/office/drawing/2014/main" id="{4B976C50-D721-FFC0-33D1-63ED6AF0D3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9642540" y="814820"/>
            <a:ext cx="2368689" cy="2421522"/>
          </a:xfrm>
          <a:prstGeom prst="ellipse">
            <a:avLst/>
          </a:prstGeom>
          <a:ln>
            <a:noFill/>
          </a:ln>
          <a:effectLst>
            <a:softEdge rad="112500"/>
          </a:effectLst>
        </p:spPr>
      </p:pic>
      <p:pic>
        <p:nvPicPr>
          <p:cNvPr id="21" name="Picture 20" descr="A group of children sitting on crates&#10;&#10;Description automatically generated">
            <a:extLst>
              <a:ext uri="{FF2B5EF4-FFF2-40B4-BE49-F238E27FC236}">
                <a16:creationId xmlns:a16="http://schemas.microsoft.com/office/drawing/2014/main" id="{67559F00-C07D-A8D9-B223-FAAD19D7A4B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4352" y="4018548"/>
            <a:ext cx="2722198" cy="2582277"/>
          </a:xfrm>
          <a:prstGeom prst="ellipse">
            <a:avLst/>
          </a:prstGeom>
          <a:ln>
            <a:noFill/>
          </a:ln>
          <a:effectLst>
            <a:softEdge rad="112500"/>
          </a:effectLst>
        </p:spPr>
      </p:pic>
    </p:spTree>
    <p:extLst>
      <p:ext uri="{BB962C8B-B14F-4D97-AF65-F5344CB8AC3E}">
        <p14:creationId xmlns:p14="http://schemas.microsoft.com/office/powerpoint/2010/main" val="31611743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75000"/>
              </a:schemeClr>
            </a:gs>
            <a:gs pos="40000">
              <a:schemeClr val="accent6"/>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4724400" y="2848811"/>
            <a:ext cx="4937937" cy="136321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kern="1200" dirty="0">
                <a:solidFill>
                  <a:srgbClr val="FF0000"/>
                </a:solidFill>
                <a:latin typeface="Comic Sans MS" panose="030F0702030302020204" pitchFamily="66" charset="0"/>
                <a:ea typeface="+mj-ea"/>
                <a:cs typeface="+mj-cs"/>
              </a:rPr>
              <a:t>Forest School!</a:t>
            </a:r>
          </a:p>
        </p:txBody>
      </p:sp>
      <p:pic>
        <p:nvPicPr>
          <p:cNvPr id="10" name="Picture 10" descr="A picture containing tree, ground, outdoor, plant&#10;&#10;Description automatically generated">
            <a:extLst>
              <a:ext uri="{FF2B5EF4-FFF2-40B4-BE49-F238E27FC236}">
                <a16:creationId xmlns:a16="http://schemas.microsoft.com/office/drawing/2014/main" id="{BD4172BD-BA55-4E63-B661-B9EEA8C4B711}"/>
              </a:ext>
            </a:extLst>
          </p:cNvPr>
          <p:cNvPicPr>
            <a:picLocks noChangeAspect="1"/>
          </p:cNvPicPr>
          <p:nvPr/>
        </p:nvPicPr>
        <p:blipFill rotWithShape="1">
          <a:blip r:embed="rId2"/>
          <a:srcRect t="13327" r="4" b="31787"/>
          <a:stretch/>
        </p:blipFill>
        <p:spPr>
          <a:xfrm>
            <a:off x="0" y="10"/>
            <a:ext cx="5160205"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8" name="Picture 8" descr="A picture containing ground, outdoor, person&#10;&#10;Description automatically generated">
            <a:extLst>
              <a:ext uri="{FF2B5EF4-FFF2-40B4-BE49-F238E27FC236}">
                <a16:creationId xmlns:a16="http://schemas.microsoft.com/office/drawing/2014/main" id="{E3CD8D70-2EAA-47B1-B46D-1F86F3D8B5E6}"/>
              </a:ext>
            </a:extLst>
          </p:cNvPr>
          <p:cNvPicPr>
            <a:picLocks noChangeAspect="1"/>
          </p:cNvPicPr>
          <p:nvPr/>
        </p:nvPicPr>
        <p:blipFill rotWithShape="1">
          <a:blip r:embed="rId3"/>
          <a:srcRect l="4136" r="6458" b="-1"/>
          <a:stretch/>
        </p:blipFill>
        <p:spPr>
          <a:xfrm>
            <a:off x="19" y="2686049"/>
            <a:ext cx="4791055" cy="4171949"/>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pic>
        <p:nvPicPr>
          <p:cNvPr id="9" name="Picture 9" descr="A picture containing tree, outdoor, plant, forest&#10;&#10;Description automatically generated">
            <a:extLst>
              <a:ext uri="{FF2B5EF4-FFF2-40B4-BE49-F238E27FC236}">
                <a16:creationId xmlns:a16="http://schemas.microsoft.com/office/drawing/2014/main" id="{638B4EC0-DCE3-484B-8A06-AF5A6B973769}"/>
              </a:ext>
            </a:extLst>
          </p:cNvPr>
          <p:cNvPicPr>
            <a:picLocks noChangeAspect="1"/>
          </p:cNvPicPr>
          <p:nvPr/>
        </p:nvPicPr>
        <p:blipFill rotWithShape="1">
          <a:blip r:embed="rId4"/>
          <a:srcRect r="1" b="5149"/>
          <a:stretch/>
        </p:blipFill>
        <p:spPr>
          <a:xfrm>
            <a:off x="7467600" y="1175"/>
            <a:ext cx="4724380" cy="338389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pic>
        <p:nvPicPr>
          <p:cNvPr id="12" name="Picture 12" descr="A picture containing tree, outdoor, plant, forest&#10;&#10;Description automatically generated">
            <a:extLst>
              <a:ext uri="{FF2B5EF4-FFF2-40B4-BE49-F238E27FC236}">
                <a16:creationId xmlns:a16="http://schemas.microsoft.com/office/drawing/2014/main" id="{983AD8C7-A290-4400-9A73-799EDB243FC1}"/>
              </a:ext>
            </a:extLst>
          </p:cNvPr>
          <p:cNvPicPr>
            <a:picLocks noChangeAspect="1"/>
          </p:cNvPicPr>
          <p:nvPr/>
        </p:nvPicPr>
        <p:blipFill rotWithShape="1">
          <a:blip r:embed="rId5"/>
          <a:srcRect l="10925" r="-3" b="-3"/>
          <a:stretch/>
        </p:blipFill>
        <p:spPr>
          <a:xfrm>
            <a:off x="7839076" y="3733800"/>
            <a:ext cx="4352926" cy="3124200"/>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
        <p:nvSpPr>
          <p:cNvPr id="3" name="TextBox 2"/>
          <p:cNvSpPr txBox="1"/>
          <p:nvPr/>
        </p:nvSpPr>
        <p:spPr>
          <a:xfrm>
            <a:off x="1018199" y="1196109"/>
            <a:ext cx="10440000" cy="430887"/>
          </a:xfrm>
          <a:prstGeom prst="rect">
            <a:avLst/>
          </a:prstGeom>
          <a:noFill/>
        </p:spPr>
        <p:txBody>
          <a:bodyPr wrap="square" lIns="91440" tIns="45720" rIns="91440" bIns="45720" rtlCol="0" anchor="ctr" anchorCtr="1">
            <a:spAutoFit/>
          </a:bodyPr>
          <a:lstStyle/>
          <a:p>
            <a:pPr algn="just">
              <a:spcBef>
                <a:spcPts val="1200"/>
              </a:spcBef>
              <a:spcAft>
                <a:spcPts val="1200"/>
              </a:spcAft>
            </a:pPr>
            <a:endParaRPr lang="en-US" sz="2200" dirty="0">
              <a:latin typeface="Comic Sans MS" panose="030F0702030302020204" pitchFamily="66" charset="0"/>
            </a:endParaRPr>
          </a:p>
        </p:txBody>
      </p:sp>
      <p:sp>
        <p:nvSpPr>
          <p:cNvPr id="5" name="TextBox 4"/>
          <p:cNvSpPr txBox="1"/>
          <p:nvPr/>
        </p:nvSpPr>
        <p:spPr>
          <a:xfrm>
            <a:off x="1013277" y="4978766"/>
            <a:ext cx="10440000" cy="430887"/>
          </a:xfrm>
          <a:prstGeom prst="rect">
            <a:avLst/>
          </a:prstGeom>
          <a:noFill/>
        </p:spPr>
        <p:txBody>
          <a:bodyPr wrap="square" lIns="91440" tIns="45720" rIns="91440" bIns="45720" rtlCol="0" anchor="ctr" anchorCtr="1">
            <a:spAutoFit/>
          </a:bodyPr>
          <a:lstStyle/>
          <a:p>
            <a:pPr algn="just">
              <a:spcBef>
                <a:spcPts val="1200"/>
              </a:spcBef>
              <a:spcAft>
                <a:spcPts val="1200"/>
              </a:spcAft>
            </a:pPr>
            <a:endParaRPr lang="en-US" sz="2200" dirty="0">
              <a:latin typeface="Comic Sans MS" panose="030F0702030302020204" pitchFamily="66" charset="0"/>
            </a:endParaRPr>
          </a:p>
        </p:txBody>
      </p:sp>
      <p:sp>
        <p:nvSpPr>
          <p:cNvPr id="4" name="TextBox 3">
            <a:extLst>
              <a:ext uri="{FF2B5EF4-FFF2-40B4-BE49-F238E27FC236}">
                <a16:creationId xmlns:a16="http://schemas.microsoft.com/office/drawing/2014/main" id="{09E2A271-74C8-4D4F-A1F4-9D323413089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cs typeface="Calibri"/>
            </a:endParaRPr>
          </a:p>
        </p:txBody>
      </p:sp>
    </p:spTree>
    <p:extLst>
      <p:ext uri="{BB962C8B-B14F-4D97-AF65-F5344CB8AC3E}">
        <p14:creationId xmlns:p14="http://schemas.microsoft.com/office/powerpoint/2010/main" val="2440812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School Lunches</a:t>
            </a:r>
            <a:endParaRPr lang="en-GB" sz="2400" dirty="0">
              <a:latin typeface="Comic Sans MS" panose="030F0702030302020204" pitchFamily="66" charset="0"/>
            </a:endParaRPr>
          </a:p>
        </p:txBody>
      </p:sp>
      <p:sp>
        <p:nvSpPr>
          <p:cNvPr id="3" name="TextBox 2"/>
          <p:cNvSpPr txBox="1"/>
          <p:nvPr/>
        </p:nvSpPr>
        <p:spPr>
          <a:xfrm>
            <a:off x="876000" y="1074443"/>
            <a:ext cx="10440000" cy="5262979"/>
          </a:xfrm>
          <a:prstGeom prst="rect">
            <a:avLst/>
          </a:prstGeom>
          <a:noFill/>
        </p:spPr>
        <p:txBody>
          <a:bodyPr wrap="square" rtlCol="0" anchor="ctr" anchorCtr="1">
            <a:spAutoFit/>
          </a:bodyPr>
          <a:lstStyle/>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Hot School Meals are provided for all Reception Class children by way of the Government’s Universal Infant Free School Meals programme </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Our catering provider is Aspens Services and their termly menus can be found on the school website, or the notice board situated at the front of the school</a:t>
            </a:r>
          </a:p>
          <a:p>
            <a:pPr marL="360000" indent="-360000" algn="just">
              <a:spcBef>
                <a:spcPts val="1200"/>
              </a:spcBef>
              <a:spcAft>
                <a:spcPts val="1200"/>
              </a:spcAft>
              <a:buFont typeface="Wingdings" panose="05000000000000000000" pitchFamily="2" charset="2"/>
              <a:buChar char="q"/>
            </a:pPr>
            <a:r>
              <a:rPr lang="en-US" sz="2000" b="1" dirty="0">
                <a:latin typeface="Comic Sans MS" panose="030F0702030302020204" pitchFamily="66" charset="0"/>
              </a:rPr>
              <a:t>All dietary requirements are catered for so please ensure that you inform us of your child’s dietary needs with particular reference to any food allergies or specific dietary requirements that they may have </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Packed Lunches are an option</a:t>
            </a:r>
            <a:r>
              <a:rPr lang="en-US" sz="2000" dirty="0">
                <a:solidFill>
                  <a:srgbClr val="FF0000"/>
                </a:solidFill>
                <a:latin typeface="Comic Sans MS" panose="030F0702030302020204" pitchFamily="66" charset="0"/>
              </a:rPr>
              <a:t>*</a:t>
            </a:r>
            <a:r>
              <a:rPr lang="en-US" sz="2000" dirty="0">
                <a:latin typeface="Comic Sans MS" panose="030F0702030302020204" pitchFamily="66" charset="0"/>
              </a:rPr>
              <a:t>; however, we strongly recommend that children try the free school meal option in the first instance – we will keep you well informed of how it is going!</a:t>
            </a:r>
          </a:p>
          <a:p>
            <a:pPr algn="just">
              <a:spcBef>
                <a:spcPts val="1200"/>
              </a:spcBef>
              <a:spcAft>
                <a:spcPts val="1200"/>
              </a:spcAft>
            </a:pPr>
            <a:r>
              <a:rPr lang="en-US" sz="2000" dirty="0">
                <a:solidFill>
                  <a:srgbClr val="FF0000"/>
                </a:solidFill>
                <a:latin typeface="Comic Sans MS" panose="030F0702030302020204" pitchFamily="66" charset="0"/>
              </a:rPr>
              <a:t>*</a:t>
            </a:r>
            <a:r>
              <a:rPr lang="en-US" b="1" dirty="0">
                <a:latin typeface="Comic Sans MS" panose="030F0702030302020204" pitchFamily="66" charset="0"/>
              </a:rPr>
              <a:t>If you do choose to send your child to school with a packed lunch, please ensure you adhere to our stringent rules regarding the avoidance of nuts and foods that do contain nuts</a:t>
            </a:r>
            <a:endParaRPr lang="en-US" sz="2000" b="1" dirty="0">
              <a:latin typeface="Comic Sans MS" panose="030F0702030302020204" pitchFamily="66" charset="0"/>
            </a:endParaRPr>
          </a:p>
        </p:txBody>
      </p:sp>
    </p:spTree>
    <p:extLst>
      <p:ext uri="{BB962C8B-B14F-4D97-AF65-F5344CB8AC3E}">
        <p14:creationId xmlns:p14="http://schemas.microsoft.com/office/powerpoint/2010/main" val="3481195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20000"/>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Tasty Lunch!</a:t>
            </a:r>
            <a:endParaRPr lang="en-GB" sz="2400" dirty="0">
              <a:latin typeface="Comic Sans MS" panose="030F0702030302020204" pitchFamily="66" charset="0"/>
            </a:endParaRPr>
          </a:p>
        </p:txBody>
      </p:sp>
      <p:pic>
        <p:nvPicPr>
          <p:cNvPr id="3" name="Picture 2"/>
          <p:cNvPicPr>
            <a:picLocks noChangeAspect="1"/>
          </p:cNvPicPr>
          <p:nvPr/>
        </p:nvPicPr>
        <p:blipFill>
          <a:blip r:embed="rId2"/>
          <a:srcRect/>
          <a:stretch>
            <a:fillRect/>
          </a:stretch>
        </p:blipFill>
        <p:spPr>
          <a:xfrm rot="5400013">
            <a:off x="4205400" y="1487104"/>
            <a:ext cx="3705596" cy="347094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p:cNvSpPr txBox="1"/>
          <p:nvPr/>
        </p:nvSpPr>
        <p:spPr>
          <a:xfrm>
            <a:off x="838198" y="5480090"/>
            <a:ext cx="10440000" cy="430887"/>
          </a:xfrm>
          <a:prstGeom prst="rect">
            <a:avLst/>
          </a:prstGeom>
          <a:noFill/>
        </p:spPr>
        <p:txBody>
          <a:bodyPr wrap="square" rtlCol="0" anchor="ctr" anchorCtr="1">
            <a:spAutoFit/>
          </a:bodyPr>
          <a:lstStyle/>
          <a:p>
            <a:pPr algn="just">
              <a:spcBef>
                <a:spcPts val="1200"/>
              </a:spcBef>
              <a:spcAft>
                <a:spcPts val="1200"/>
              </a:spcAft>
            </a:pPr>
            <a:r>
              <a:rPr lang="en-US" sz="2200" dirty="0">
                <a:latin typeface="Comic Sans MS" panose="030F0702030302020204" pitchFamily="66" charset="0"/>
              </a:rPr>
              <a:t>Please help your child to practice using cutlery so that they are well prepared </a:t>
            </a:r>
          </a:p>
        </p:txBody>
      </p:sp>
    </p:spTree>
    <p:extLst>
      <p:ext uri="{BB962C8B-B14F-4D97-AF65-F5344CB8AC3E}">
        <p14:creationId xmlns:p14="http://schemas.microsoft.com/office/powerpoint/2010/main" val="2353526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GB" sz="4000" b="1" kern="0" dirty="0">
                <a:solidFill>
                  <a:srgbClr val="FF0000"/>
                </a:solidFill>
                <a:latin typeface="Comic Sans MS" panose="030F0702030302020204" pitchFamily="66" charset="0"/>
                <a:ea typeface="ＭＳ Ｐゴシック" pitchFamily="34"/>
                <a:cs typeface="Arial"/>
              </a:rPr>
              <a:t>Food &amp; Drink</a:t>
            </a:r>
            <a:endParaRPr lang="en-GB" sz="2400" dirty="0">
              <a:latin typeface="Comic Sans MS" panose="030F0702030302020204" pitchFamily="66" charset="0"/>
            </a:endParaRPr>
          </a:p>
        </p:txBody>
      </p:sp>
      <p:sp>
        <p:nvSpPr>
          <p:cNvPr id="5" name="TextBox 4"/>
          <p:cNvSpPr txBox="1"/>
          <p:nvPr/>
        </p:nvSpPr>
        <p:spPr>
          <a:xfrm>
            <a:off x="838199" y="1982034"/>
            <a:ext cx="10440000" cy="3477875"/>
          </a:xfrm>
          <a:prstGeom prst="rect">
            <a:avLst/>
          </a:prstGeom>
          <a:noFill/>
        </p:spPr>
        <p:txBody>
          <a:bodyPr wrap="square" rtlCol="0" anchor="ctr" anchorCtr="1">
            <a:spAutoFit/>
          </a:bodyPr>
          <a:lstStyle/>
          <a:p>
            <a:pPr marL="360000" indent="-360000">
              <a:spcBef>
                <a:spcPts val="1200"/>
              </a:spcBef>
              <a:spcAft>
                <a:spcPts val="1200"/>
              </a:spcAft>
              <a:buFont typeface="Wingdings" panose="05000000000000000000" pitchFamily="2" charset="2"/>
              <a:buChar char="q"/>
            </a:pPr>
            <a:r>
              <a:rPr lang="en-US" sz="2000" dirty="0">
                <a:latin typeface="Comic Sans MS" panose="030F0702030302020204" pitchFamily="66" charset="0"/>
              </a:rPr>
              <a:t>Please have a healthy breakfast at home ready for the day ahead</a:t>
            </a:r>
          </a:p>
          <a:p>
            <a:pPr marL="360000" indent="-360000">
              <a:spcBef>
                <a:spcPts val="1200"/>
              </a:spcBef>
              <a:spcAft>
                <a:spcPts val="1200"/>
              </a:spcAft>
              <a:buFont typeface="Wingdings" panose="05000000000000000000" pitchFamily="2" charset="2"/>
              <a:buChar char="q"/>
            </a:pPr>
            <a:r>
              <a:rPr lang="en-US" sz="2000" dirty="0">
                <a:latin typeface="Comic Sans MS" panose="030F0702030302020204" pitchFamily="66" charset="0"/>
              </a:rPr>
              <a:t>Lunch is taken at 11:30am</a:t>
            </a:r>
          </a:p>
          <a:p>
            <a:pPr marL="360000" indent="-360000">
              <a:spcBef>
                <a:spcPts val="1200"/>
              </a:spcBef>
              <a:spcAft>
                <a:spcPts val="1200"/>
              </a:spcAft>
              <a:buFont typeface="Wingdings" panose="05000000000000000000" pitchFamily="2" charset="2"/>
              <a:buChar char="q"/>
            </a:pPr>
            <a:r>
              <a:rPr lang="en-US" sz="2000" dirty="0">
                <a:latin typeface="Comic Sans MS" panose="030F0702030302020204" pitchFamily="66" charset="0"/>
              </a:rPr>
              <a:t>Snack time: fruit and milk are provided near the end of the school day</a:t>
            </a:r>
          </a:p>
          <a:p>
            <a:pPr marL="360000" indent="-360000">
              <a:spcBef>
                <a:spcPts val="1200"/>
              </a:spcBef>
              <a:spcAft>
                <a:spcPts val="1200"/>
              </a:spcAft>
              <a:buFont typeface="Wingdings" panose="05000000000000000000" pitchFamily="2" charset="2"/>
              <a:buChar char="q"/>
            </a:pPr>
            <a:r>
              <a:rPr lang="en-US" sz="2000" dirty="0">
                <a:latin typeface="Comic Sans MS" panose="030F0702030302020204" pitchFamily="66" charset="0"/>
              </a:rPr>
              <a:t>Water is readily available throughout the day - no water bottles needed, we have lots of cups </a:t>
            </a:r>
          </a:p>
          <a:p>
            <a:pPr marL="360000" indent="-360000">
              <a:spcBef>
                <a:spcPts val="1200"/>
              </a:spcBef>
              <a:spcAft>
                <a:spcPts val="1200"/>
              </a:spcAft>
              <a:buFont typeface="Wingdings" panose="05000000000000000000" pitchFamily="2" charset="2"/>
              <a:buChar char="q"/>
            </a:pPr>
            <a:r>
              <a:rPr lang="en-US" sz="2000" dirty="0">
                <a:latin typeface="Comic Sans MS" panose="030F0702030302020204" pitchFamily="66" charset="0"/>
              </a:rPr>
              <a:t>No “door” snacks please - wait until you are off the school site if you wish to provide your child with something edible after school</a:t>
            </a:r>
          </a:p>
        </p:txBody>
      </p:sp>
      <p:pic>
        <p:nvPicPr>
          <p:cNvPr id="6" name="Picture 6" descr="https://encrypted-tbn0.gstatic.com/images?q=tbn:ANd9GcS0Cxrn4yunfa6eYAuRFovx896Wzxewkc5p76K0K-L1Rap6M-4X"/>
          <p:cNvPicPr>
            <a:picLocks/>
          </p:cNvPicPr>
          <p:nvPr/>
        </p:nvPicPr>
        <p:blipFill>
          <a:blip r:embed="rId2"/>
          <a:srcRect/>
          <a:stretch>
            <a:fillRect/>
          </a:stretch>
        </p:blipFill>
        <p:spPr>
          <a:xfrm>
            <a:off x="9550690" y="345271"/>
            <a:ext cx="1727509" cy="1044000"/>
          </a:xfrm>
          <a:prstGeom prst="rect">
            <a:avLst/>
          </a:prstGeom>
          <a:noFill/>
          <a:ln cap="flat">
            <a:noFill/>
          </a:ln>
        </p:spPr>
      </p:pic>
      <p:pic>
        <p:nvPicPr>
          <p:cNvPr id="7" name="Picture 6"/>
          <p:cNvPicPr>
            <a:picLocks noChangeAspect="1"/>
          </p:cNvPicPr>
          <p:nvPr/>
        </p:nvPicPr>
        <p:blipFill>
          <a:blip r:embed="rId3"/>
          <a:stretch>
            <a:fillRect/>
          </a:stretch>
        </p:blipFill>
        <p:spPr>
          <a:xfrm>
            <a:off x="838199" y="345271"/>
            <a:ext cx="1584000" cy="1047552"/>
          </a:xfrm>
          <a:prstGeom prst="rect">
            <a:avLst/>
          </a:prstGeom>
        </p:spPr>
      </p:pic>
    </p:spTree>
    <p:extLst>
      <p:ext uri="{BB962C8B-B14F-4D97-AF65-F5344CB8AC3E}">
        <p14:creationId xmlns:p14="http://schemas.microsoft.com/office/powerpoint/2010/main" val="201421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uLnTx/>
                <a:uFillTx/>
                <a:latin typeface="Comic Sans MS" panose="030F0702030302020204" pitchFamily="66" charset="0"/>
                <a:ea typeface="ＭＳ Ｐゴシック" pitchFamily="34"/>
                <a:cs typeface="Arial"/>
              </a:rPr>
              <a:t>Safety &amp; Wellbeing </a:t>
            </a:r>
          </a:p>
        </p:txBody>
      </p:sp>
      <p:sp>
        <p:nvSpPr>
          <p:cNvPr id="3" name="TextBox 2"/>
          <p:cNvSpPr txBox="1"/>
          <p:nvPr/>
        </p:nvSpPr>
        <p:spPr>
          <a:xfrm>
            <a:off x="838199" y="1071817"/>
            <a:ext cx="10440000" cy="5324535"/>
          </a:xfrm>
          <a:prstGeom prst="rect">
            <a:avLst/>
          </a:prstGeom>
          <a:noFill/>
        </p:spPr>
        <p:txBody>
          <a:bodyPr wrap="square" rtlCol="0" anchor="ctr" anchorCtr="1">
            <a:spAutoFit/>
          </a:bodyPr>
          <a:lstStyle/>
          <a:p>
            <a:pPr marL="0" marR="0" lvl="0" indent="0" algn="ctr" defTabSz="914400" rtl="0" eaLnBrk="1" fontAlgn="auto" latinLnBrk="0" hangingPunct="1">
              <a:lnSpc>
                <a:spcPct val="100000"/>
              </a:lnSpc>
              <a:spcBef>
                <a:spcPts val="1200"/>
              </a:spcBef>
              <a:spcAft>
                <a:spcPts val="1200"/>
              </a:spcAft>
              <a:buClrTx/>
              <a:buSzTx/>
              <a:buFontTx/>
              <a:buNone/>
              <a:tabLst/>
              <a:defRPr/>
            </a:pPr>
            <a:r>
              <a:rPr kumimoji="0" lang="en-US" sz="20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The safety and wellbeing of all children is our paramount concern</a:t>
            </a:r>
          </a:p>
          <a:p>
            <a:pPr marL="360000" indent="-360000" algn="just">
              <a:spcBef>
                <a:spcPts val="1200"/>
              </a:spcBef>
              <a:spcAft>
                <a:spcPts val="1200"/>
              </a:spcAft>
              <a:buFont typeface="Wingdings" panose="05000000000000000000" pitchFamily="2" charset="2"/>
              <a:buChar char="q"/>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Allergy awareness: please remember that</a:t>
            </a:r>
            <a:r>
              <a:rPr kumimoji="0" lang="en-US" sz="20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St John Fisher Primary School </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is a nut-free zone; therefore, please do not send you child to school with nuts or any food that </a:t>
            </a:r>
            <a:r>
              <a:rPr lang="en-US" sz="2000" dirty="0">
                <a:solidFill>
                  <a:prstClr val="black"/>
                </a:solidFill>
                <a:latin typeface="Comic Sans MS" panose="030F0702030302020204" pitchFamily="66" charset="0"/>
              </a:rPr>
              <a:t>does</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contain nuts. Please check the ingredients if you </a:t>
            </a:r>
            <a:r>
              <a:rPr lang="en-US" sz="2000" dirty="0">
                <a:solidFill>
                  <a:prstClr val="black"/>
                </a:solidFill>
                <a:latin typeface="Comic Sans MS" panose="030F0702030302020204" pitchFamily="66" charset="0"/>
              </a:rPr>
              <a:t>are unsure</a:t>
            </a:r>
          </a:p>
          <a:p>
            <a:pPr marL="360000" indent="-360000" algn="just">
              <a:spcBef>
                <a:spcPts val="1200"/>
              </a:spcBef>
              <a:spcAft>
                <a:spcPts val="1200"/>
              </a:spcAft>
              <a:buFont typeface="Wingdings" panose="05000000000000000000" pitchFamily="2" charset="2"/>
              <a:buChar char="q"/>
            </a:pPr>
            <a:r>
              <a:rPr lang="en-US" sz="2000" dirty="0">
                <a:solidFill>
                  <a:prstClr val="black"/>
                </a:solidFill>
                <a:latin typeface="Comic Sans MS" panose="030F0702030302020204" pitchFamily="66" charset="0"/>
              </a:rPr>
              <a:t>When dropping off or collecting your child, please be mindful of moving traffic on the road outside the school – Sandy Lane West can be very busy!</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When collecting your child at the end of the school day, please move around the site as discreetly as possible so as not to disturb be other year groups</a:t>
            </a:r>
          </a:p>
          <a:p>
            <a:pPr marL="360000" indent="-360000" algn="just">
              <a:spcBef>
                <a:spcPts val="1200"/>
              </a:spcBef>
              <a:spcAft>
                <a:spcPts val="1200"/>
              </a:spcAft>
              <a:buFont typeface="Wingdings" panose="05000000000000000000" pitchFamily="2" charset="2"/>
              <a:buChar char="q"/>
            </a:pPr>
            <a:r>
              <a:rPr lang="en-US" sz="2000" dirty="0">
                <a:solidFill>
                  <a:prstClr val="black"/>
                </a:solidFill>
                <a:latin typeface="Comic Sans MS" panose="030F0702030302020204" pitchFamily="66" charset="0"/>
              </a:rPr>
              <a:t>To reduce the risk of accidents whilst on the school site, please ensure that bikes and scooters are walked on and off the school premises</a:t>
            </a:r>
          </a:p>
          <a:p>
            <a:pPr marL="360000" marR="0" lvl="0" indent="-3600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During sunny weather, please send you child to school with a cap or sun hat and ensure you apply sunscreen to your child’s skin prior to attending school</a:t>
            </a:r>
          </a:p>
        </p:txBody>
      </p:sp>
    </p:spTree>
    <p:extLst>
      <p:ext uri="{BB962C8B-B14F-4D97-AF65-F5344CB8AC3E}">
        <p14:creationId xmlns:p14="http://schemas.microsoft.com/office/powerpoint/2010/main" val="17073179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Medical Matters</a:t>
            </a:r>
          </a:p>
        </p:txBody>
      </p:sp>
      <p:sp>
        <p:nvSpPr>
          <p:cNvPr id="3" name="TextBox 2"/>
          <p:cNvSpPr txBox="1"/>
          <p:nvPr/>
        </p:nvSpPr>
        <p:spPr>
          <a:xfrm>
            <a:off x="838199" y="1492828"/>
            <a:ext cx="10440000" cy="4431983"/>
          </a:xfrm>
          <a:prstGeom prst="rect">
            <a:avLst/>
          </a:prstGeom>
          <a:noFill/>
        </p:spPr>
        <p:txBody>
          <a:bodyPr wrap="square" rtlCol="0" anchor="ctr" anchorCtr="1">
            <a:spAutoFit/>
          </a:bodyPr>
          <a:lstStyle/>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If your child is absent from school, you must contact the school office by telephone or email to explain the reason for their absence by 9:00am</a:t>
            </a:r>
          </a:p>
          <a:p>
            <a:pPr marL="360000" indent="-360000" algn="just">
              <a:spcBef>
                <a:spcPts val="1200"/>
              </a:spcBef>
              <a:spcAft>
                <a:spcPts val="1200"/>
              </a:spcAft>
              <a:buFont typeface="Wingdings" panose="05000000000000000000" pitchFamily="2" charset="2"/>
              <a:buChar char="q"/>
            </a:pPr>
            <a:r>
              <a:rPr lang="en-US" sz="2000" b="1" dirty="0">
                <a:latin typeface="Comic Sans MS" panose="030F0702030302020204" pitchFamily="66" charset="0"/>
              </a:rPr>
              <a:t>If your child is absent with vomiting or diarrhea, they must remain away from school for a minimum of 48 hours after the last episode</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We will alert you to the outbreak of any contagious infections, e.g. Chicken  Pox, Scarlet Fever</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School staff are permitted to administer </a:t>
            </a:r>
            <a:r>
              <a:rPr lang="en-US" sz="2000" u="sng" dirty="0">
                <a:latin typeface="Comic Sans MS" panose="030F0702030302020204" pitchFamily="66" charset="0"/>
              </a:rPr>
              <a:t>prescribed medication </a:t>
            </a:r>
            <a:r>
              <a:rPr lang="en-US" sz="2000" dirty="0">
                <a:latin typeface="Comic Sans MS" panose="030F0702030302020204" pitchFamily="66" charset="0"/>
              </a:rPr>
              <a:t>only. For further guidance, please refer to our Medicines and First Aid Policy which can be found on the school website</a:t>
            </a:r>
          </a:p>
          <a:p>
            <a:pPr algn="just">
              <a:spcBef>
                <a:spcPts val="1200"/>
              </a:spcBef>
              <a:spcAft>
                <a:spcPts val="1200"/>
              </a:spcAft>
            </a:pPr>
            <a:endParaRPr lang="en-US" sz="2200" dirty="0">
              <a:latin typeface="Comic Sans MS" panose="030F0702030302020204" pitchFamily="66" charset="0"/>
            </a:endParaRPr>
          </a:p>
        </p:txBody>
      </p:sp>
    </p:spTree>
    <p:extLst>
      <p:ext uri="{BB962C8B-B14F-4D97-AF65-F5344CB8AC3E}">
        <p14:creationId xmlns:p14="http://schemas.microsoft.com/office/powerpoint/2010/main" val="3961996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School Uniform</a:t>
            </a:r>
          </a:p>
        </p:txBody>
      </p:sp>
      <p:pic>
        <p:nvPicPr>
          <p:cNvPr id="3" name="Picture 6" descr="https://img.cdn.schooljotter2.com/sampled/12855748/740/600/nocrop/"/>
          <p:cNvPicPr>
            <a:picLocks noChangeAspect="1"/>
          </p:cNvPicPr>
          <p:nvPr/>
        </p:nvPicPr>
        <p:blipFill>
          <a:blip r:embed="rId2"/>
          <a:srcRect/>
          <a:stretch>
            <a:fillRect/>
          </a:stretch>
        </p:blipFill>
        <p:spPr>
          <a:xfrm>
            <a:off x="748510" y="1274525"/>
            <a:ext cx="3912370" cy="5239777"/>
          </a:xfrm>
          <a:prstGeom prst="roundRect">
            <a:avLst>
              <a:gd name="adj" fmla="val 8594"/>
            </a:avLst>
          </a:prstGeom>
          <a:solidFill>
            <a:srgbClr val="FFFFFF">
              <a:shade val="85000"/>
            </a:srgbClr>
          </a:solidFill>
          <a:ln>
            <a:noFill/>
          </a:ln>
          <a:effectLst/>
        </p:spPr>
      </p:pic>
      <p:pic>
        <p:nvPicPr>
          <p:cNvPr id="4" name="Picture 4" descr="https://img.cdn.schooljotter2.com/sampled/12855769/740/600/nocrop/"/>
          <p:cNvPicPr>
            <a:picLocks noChangeAspect="1"/>
          </p:cNvPicPr>
          <p:nvPr/>
        </p:nvPicPr>
        <p:blipFill>
          <a:blip r:embed="rId3"/>
          <a:srcRect/>
          <a:stretch>
            <a:fillRect/>
          </a:stretch>
        </p:blipFill>
        <p:spPr>
          <a:xfrm>
            <a:off x="7545829" y="1274526"/>
            <a:ext cx="3912370" cy="5239777"/>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6178199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123110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Acceptable School Clothing</a:t>
            </a:r>
          </a:p>
          <a:p>
            <a:pPr algn="ctr"/>
            <a:br>
              <a:rPr lang="en-US" sz="1200" b="1" kern="0" dirty="0">
                <a:solidFill>
                  <a:srgbClr val="FF0000"/>
                </a:solidFill>
                <a:latin typeface="Comic Sans MS" panose="030F0702030302020204" pitchFamily="66" charset="0"/>
                <a:ea typeface="ＭＳ Ｐゴシック" pitchFamily="34"/>
                <a:cs typeface="Arial"/>
              </a:rPr>
            </a:br>
            <a:endParaRPr lang="en-GB" sz="2200" dirty="0">
              <a:latin typeface="Comic Sans MS" panose="030F0702030302020204" pitchFamily="66" charset="0"/>
            </a:endParaRPr>
          </a:p>
        </p:txBody>
      </p:sp>
      <p:sp>
        <p:nvSpPr>
          <p:cNvPr id="3" name="TextBox 2"/>
          <p:cNvSpPr txBox="1"/>
          <p:nvPr/>
        </p:nvSpPr>
        <p:spPr>
          <a:xfrm>
            <a:off x="838199" y="1064882"/>
            <a:ext cx="10440000" cy="5432256"/>
          </a:xfrm>
          <a:prstGeom prst="rect">
            <a:avLst/>
          </a:prstGeom>
          <a:noFill/>
        </p:spPr>
        <p:txBody>
          <a:bodyPr wrap="square" rtlCol="0" anchor="ctr" anchorCtr="1">
            <a:spAutoFit/>
          </a:bodyPr>
          <a:lstStyle/>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Red school jumper</a:t>
            </a:r>
            <a:r>
              <a:rPr lang="en-US" sz="2000" dirty="0">
                <a:solidFill>
                  <a:srgbClr val="FF0000"/>
                </a:solidFill>
                <a:latin typeface="Comic Sans MS" panose="030F0702030302020204" pitchFamily="66" charset="0"/>
              </a:rPr>
              <a:t>*</a:t>
            </a:r>
            <a:r>
              <a:rPr lang="en-US" sz="2000" dirty="0">
                <a:latin typeface="Comic Sans MS" panose="030F0702030302020204" pitchFamily="66" charset="0"/>
              </a:rPr>
              <a:t> or red cardigan</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Black or grey trousers, dress or skirt</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White shirt, blouse or school polo neck</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Black shoes</a:t>
            </a:r>
          </a:p>
          <a:p>
            <a:pPr marL="359410" indent="-359410" algn="just">
              <a:spcBef>
                <a:spcPts val="400"/>
              </a:spcBef>
              <a:spcAft>
                <a:spcPts val="400"/>
              </a:spcAft>
              <a:buFont typeface="Wingdings" panose="05000000000000000000" pitchFamily="2" charset="2"/>
              <a:buChar char="q"/>
            </a:pPr>
            <a:r>
              <a:rPr lang="en-US" sz="2000" dirty="0">
                <a:latin typeface="Comic Sans MS" panose="030F0702030302020204" pitchFamily="66" charset="0"/>
              </a:rPr>
              <a:t>NO JEWELLERY PLEASE - this includes watches, stud ear rings, bracelets and anklets</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NO TRAINERS (or trainer-like shoes)</a:t>
            </a:r>
          </a:p>
          <a:p>
            <a:pPr marL="359410" indent="-359410" algn="just">
              <a:spcBef>
                <a:spcPts val="400"/>
              </a:spcBef>
              <a:spcAft>
                <a:spcPts val="400"/>
              </a:spcAft>
              <a:buFont typeface="Wingdings" panose="05000000000000000000" pitchFamily="2" charset="2"/>
              <a:buChar char="q"/>
            </a:pPr>
            <a:r>
              <a:rPr lang="en-US" sz="2000" dirty="0">
                <a:latin typeface="Comic Sans MS" panose="030F0702030302020204" pitchFamily="66" charset="0"/>
              </a:rPr>
              <a:t>Please label all items of clothing and please bring a bag of spare clothing in case of soiling accidents - this does not need to be school uniform</a:t>
            </a:r>
          </a:p>
          <a:p>
            <a:pPr marL="359410" indent="-359410" algn="just">
              <a:spcBef>
                <a:spcPts val="400"/>
              </a:spcBef>
              <a:spcAft>
                <a:spcPts val="400"/>
              </a:spcAft>
              <a:buFont typeface="Wingdings" panose="05000000000000000000" pitchFamily="2" charset="2"/>
              <a:buChar char="q"/>
            </a:pPr>
            <a:r>
              <a:rPr lang="en-US" sz="2000" dirty="0">
                <a:latin typeface="Comic Sans MS" panose="030F0702030302020204" pitchFamily="66" charset="0"/>
              </a:rPr>
              <a:t>Red book bag</a:t>
            </a:r>
            <a:r>
              <a:rPr lang="en-US" sz="2000" dirty="0">
                <a:solidFill>
                  <a:srgbClr val="FF0000"/>
                </a:solidFill>
                <a:latin typeface="Comic Sans MS" panose="030F0702030302020204" pitchFamily="66" charset="0"/>
              </a:rPr>
              <a:t>*. </a:t>
            </a:r>
            <a:r>
              <a:rPr lang="en-US" sz="2000" b="1" dirty="0">
                <a:latin typeface="Comic Sans MS" panose="030F0702030302020204" pitchFamily="66" charset="0"/>
              </a:rPr>
              <a:t>Please ensure that your child brings their book bag to school every day</a:t>
            </a:r>
          </a:p>
          <a:p>
            <a:pPr algn="just"/>
            <a:endParaRPr lang="en-US" sz="2200" dirty="0">
              <a:latin typeface="Comic Sans MS" panose="030F0702030302020204" pitchFamily="66" charset="0"/>
            </a:endParaRPr>
          </a:p>
          <a:p>
            <a:pPr algn="just"/>
            <a:r>
              <a:rPr lang="en-US" sz="2200" dirty="0">
                <a:solidFill>
                  <a:srgbClr val="FF0000"/>
                </a:solidFill>
                <a:latin typeface="Comic Sans MS" panose="030F0702030302020204" pitchFamily="66" charset="0"/>
              </a:rPr>
              <a:t>*</a:t>
            </a:r>
            <a:r>
              <a:rPr lang="en-US" dirty="0">
                <a:latin typeface="Comic Sans MS" panose="030F0702030302020204" pitchFamily="66" charset="0"/>
              </a:rPr>
              <a:t>Jumpers, book bags and PE bags with the school logo are available to purchase from the school office – please refer to the school website for pricing</a:t>
            </a:r>
          </a:p>
        </p:txBody>
      </p:sp>
    </p:spTree>
    <p:extLst>
      <p:ext uri="{BB962C8B-B14F-4D97-AF65-F5344CB8AC3E}">
        <p14:creationId xmlns:p14="http://schemas.microsoft.com/office/powerpoint/2010/main" val="1652165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1323439"/>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Top Tips to Support Your Child Before The Start of School…</a:t>
            </a:r>
          </a:p>
        </p:txBody>
      </p:sp>
      <p:sp>
        <p:nvSpPr>
          <p:cNvPr id="3" name="TextBox 2"/>
          <p:cNvSpPr txBox="1"/>
          <p:nvPr/>
        </p:nvSpPr>
        <p:spPr>
          <a:xfrm>
            <a:off x="838199" y="1998933"/>
            <a:ext cx="10440000" cy="3785652"/>
          </a:xfrm>
          <a:prstGeom prst="rect">
            <a:avLst/>
          </a:prstGeom>
          <a:noFill/>
        </p:spPr>
        <p:txBody>
          <a:bodyPr wrap="square" rtlCol="0" anchor="ctr" anchorCtr="1">
            <a:spAutoFit/>
          </a:bodyPr>
          <a:lstStyle/>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Talking and listening are extremely valuable and essential early skills to develop in children</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It is important to always interact with your child - spend time talking, reading and playing with your child everyday</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Play board games, complete puzzles, cook with them, read stories and sing rhymes</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Practice buckles, zips and buttons so that they can be increasingly independent</a:t>
            </a:r>
          </a:p>
          <a:p>
            <a:pPr marL="360000" indent="-360000" algn="just">
              <a:spcBef>
                <a:spcPts val="1200"/>
              </a:spcBef>
              <a:spcAft>
                <a:spcPts val="1200"/>
              </a:spcAft>
              <a:buFont typeface="Wingdings" panose="05000000000000000000" pitchFamily="2" charset="2"/>
              <a:buChar char="q"/>
            </a:pPr>
            <a:r>
              <a:rPr lang="en-US" sz="2000" dirty="0">
                <a:latin typeface="Comic Sans MS" panose="030F0702030302020204" pitchFamily="66" charset="0"/>
              </a:rPr>
              <a:t>Toilet training (reliability/independence) and hand-washing are essential skills for starting school. Other important self-care skills include using tissues and cutlery</a:t>
            </a:r>
          </a:p>
        </p:txBody>
      </p:sp>
    </p:spTree>
    <p:extLst>
      <p:ext uri="{BB962C8B-B14F-4D97-AF65-F5344CB8AC3E}">
        <p14:creationId xmlns:p14="http://schemas.microsoft.com/office/powerpoint/2010/main" val="3941119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Birthdays</a:t>
            </a:r>
          </a:p>
        </p:txBody>
      </p:sp>
      <p:sp>
        <p:nvSpPr>
          <p:cNvPr id="4" name="Rectangle 3"/>
          <p:cNvSpPr/>
          <p:nvPr/>
        </p:nvSpPr>
        <p:spPr>
          <a:xfrm>
            <a:off x="610087" y="1240721"/>
            <a:ext cx="10896224" cy="4708981"/>
          </a:xfrm>
          <a:prstGeom prst="rect">
            <a:avLst/>
          </a:prstGeom>
        </p:spPr>
        <p:txBody>
          <a:bodyPr wrap="square">
            <a:spAutoFit/>
          </a:bodyPr>
          <a:lstStyle/>
          <a:p>
            <a:pPr algn="just"/>
            <a:r>
              <a:rPr lang="en-US" sz="2000" dirty="0">
                <a:latin typeface="Comic Sans MS" panose="030F0702030302020204" pitchFamily="66" charset="0"/>
                <a:ea typeface="+mn-lt"/>
                <a:cs typeface="+mn-lt"/>
              </a:rPr>
              <a:t>We know that a birthday is an exciting time for any child and that they enjoy sharing the occasion with their friends.</a:t>
            </a:r>
          </a:p>
          <a:p>
            <a:pPr algn="just"/>
            <a:endParaRPr lang="en-US" sz="2000" dirty="0">
              <a:latin typeface="Comic Sans MS" panose="030F0702030302020204" pitchFamily="66" charset="0"/>
              <a:ea typeface="+mn-lt"/>
              <a:cs typeface="+mn-lt"/>
            </a:endParaRPr>
          </a:p>
          <a:p>
            <a:pPr algn="just"/>
            <a:r>
              <a:rPr lang="en-US" sz="2000" dirty="0">
                <a:latin typeface="Comic Sans MS" panose="030F0702030302020204" pitchFamily="66" charset="0"/>
                <a:ea typeface="+mn-lt"/>
                <a:cs typeface="+mn-lt"/>
              </a:rPr>
              <a:t>We politely ask that if your child has birthday invitations to hand out that they do this after school with your help.</a:t>
            </a:r>
          </a:p>
          <a:p>
            <a:pPr algn="just"/>
            <a:endParaRPr lang="en-US" sz="2000" dirty="0">
              <a:latin typeface="Comic Sans MS" panose="030F0702030302020204" pitchFamily="66" charset="0"/>
              <a:ea typeface="+mn-lt"/>
              <a:cs typeface="+mn-lt"/>
            </a:endParaRPr>
          </a:p>
          <a:p>
            <a:pPr algn="just"/>
            <a:r>
              <a:rPr lang="en-US" sz="2000" dirty="0">
                <a:latin typeface="Comic Sans MS" panose="030F0702030302020204" pitchFamily="66" charset="0"/>
                <a:ea typeface="+mn-lt"/>
                <a:cs typeface="+mn-lt"/>
              </a:rPr>
              <a:t>As we have children and adults in schools with allergies and specific dietary requirements, we politely ask that you </a:t>
            </a:r>
            <a:r>
              <a:rPr lang="en-US" sz="2000" b="1" dirty="0">
                <a:latin typeface="Comic Sans MS" panose="030F0702030302020204" pitchFamily="66" charset="0"/>
                <a:ea typeface="+mn-lt"/>
                <a:cs typeface="+mn-lt"/>
              </a:rPr>
              <a:t>do not</a:t>
            </a:r>
            <a:r>
              <a:rPr lang="en-US" sz="2000" dirty="0">
                <a:latin typeface="Comic Sans MS" panose="030F0702030302020204" pitchFamily="66" charset="0"/>
                <a:ea typeface="+mn-lt"/>
                <a:cs typeface="+mn-lt"/>
              </a:rPr>
              <a:t> send your child to school with birthday cakes, chocolates or sweets. Instead, we will celebrate with your child in class with a special birthday sticker, card and song. We also have a duty of care, as set out in the Early Years Framework, to promote good oral health for the children in our care.</a:t>
            </a:r>
          </a:p>
          <a:p>
            <a:pPr algn="just"/>
            <a:endParaRPr lang="en-US" sz="2000" dirty="0">
              <a:latin typeface="Comic Sans MS" panose="030F0702030302020204" pitchFamily="66" charset="0"/>
              <a:ea typeface="+mn-lt"/>
              <a:cs typeface="+mn-lt"/>
            </a:endParaRPr>
          </a:p>
          <a:p>
            <a:pPr algn="just"/>
            <a:r>
              <a:rPr lang="en-US" sz="2000" dirty="0">
                <a:latin typeface="Comic Sans MS" panose="030F0702030302020204" pitchFamily="66" charset="0"/>
                <a:cs typeface="Calibri"/>
              </a:rPr>
              <a:t>If you do wish to send something in to school to celebrate your child's birthday, we kindly ask that you send your child in with a picture book which we can read together and add to our book corner to be enjoyed by everyone. </a:t>
            </a:r>
          </a:p>
        </p:txBody>
      </p:sp>
    </p:spTree>
    <p:extLst>
      <p:ext uri="{BB962C8B-B14F-4D97-AF65-F5344CB8AC3E}">
        <p14:creationId xmlns:p14="http://schemas.microsoft.com/office/powerpoint/2010/main" val="28106972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Communications</a:t>
            </a:r>
          </a:p>
        </p:txBody>
      </p:sp>
      <p:sp>
        <p:nvSpPr>
          <p:cNvPr id="3" name="TextBox 2"/>
          <p:cNvSpPr txBox="1"/>
          <p:nvPr/>
        </p:nvSpPr>
        <p:spPr>
          <a:xfrm>
            <a:off x="658198" y="1054441"/>
            <a:ext cx="11229001" cy="5640006"/>
          </a:xfrm>
          <a:prstGeom prst="rect">
            <a:avLst/>
          </a:prstGeom>
          <a:noFill/>
        </p:spPr>
        <p:txBody>
          <a:bodyPr wrap="square" rtlCol="0" anchor="ctr" anchorCtr="1">
            <a:spAutoFit/>
          </a:bodyPr>
          <a:lstStyle/>
          <a:p>
            <a:pPr>
              <a:spcBef>
                <a:spcPts val="900"/>
              </a:spcBef>
              <a:spcAft>
                <a:spcPts val="900"/>
              </a:spcAft>
            </a:pPr>
            <a:r>
              <a:rPr lang="en-US" sz="2000" dirty="0">
                <a:solidFill>
                  <a:srgbClr val="FF0000"/>
                </a:solidFill>
                <a:latin typeface="Comic Sans MS" panose="030F0702030302020204" pitchFamily="66" charset="0"/>
                <a:sym typeface="Wingdings" panose="05000000000000000000" pitchFamily="2" charset="2"/>
              </a:rPr>
              <a:t>		 01865 779676		 office@stjohnfisher.co.uk</a:t>
            </a:r>
            <a:endParaRPr lang="en-US" sz="2000" dirty="0">
              <a:solidFill>
                <a:srgbClr val="FF0000"/>
              </a:solidFill>
              <a:latin typeface="Comic Sans MS" panose="030F0702030302020204" pitchFamily="66" charset="0"/>
            </a:endParaRP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We understand that entrusting your child to the care of others is a significant step in your child’s upbringing; therefore, we will always be available to speak  with you should you wish to discuss any worries or concerns. </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Please inform us in advance if collection arrangements change, i.e. if your child is being collected by a family member or the parent of another child attending the school. Please complete a trusted contact form in advance – available from the school office</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Important school information will be displayed on the school website, noticeboards, and distributed by way of email, text message or paper handouts</a:t>
            </a: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Parental consultation meetings take place twice a year: Miss Brooks will make contact in order to arrange a </a:t>
            </a:r>
            <a:r>
              <a:rPr lang="en-US" sz="2000">
                <a:latin typeface="Comic Sans MS" panose="030F0702030302020204" pitchFamily="66" charset="0"/>
              </a:rPr>
              <a:t>convenient date</a:t>
            </a:r>
            <a:endParaRPr lang="en-US" sz="2000" dirty="0">
              <a:latin typeface="Comic Sans MS" panose="030F0702030302020204" pitchFamily="66" charset="0"/>
            </a:endParaRPr>
          </a:p>
          <a:p>
            <a:pPr marL="360000" indent="-360000" algn="just">
              <a:spcBef>
                <a:spcPts val="600"/>
              </a:spcBef>
              <a:spcAft>
                <a:spcPts val="600"/>
              </a:spcAft>
              <a:buFont typeface="Wingdings" panose="05000000000000000000" pitchFamily="2" charset="2"/>
              <a:buChar char="q"/>
            </a:pPr>
            <a:r>
              <a:rPr lang="en-US" sz="2000" dirty="0">
                <a:latin typeface="Comic Sans MS" panose="030F0702030302020204" pitchFamily="66" charset="0"/>
              </a:rPr>
              <a:t>If your contact details change, it is important that you inform the school office so that we may update our records</a:t>
            </a:r>
            <a:r>
              <a:rPr lang="en-US" sz="2000" dirty="0">
                <a:solidFill>
                  <a:srgbClr val="FF0000"/>
                </a:solidFill>
                <a:latin typeface="Comic Sans MS" panose="030F0702030302020204" pitchFamily="66" charset="0"/>
              </a:rPr>
              <a:t>*</a:t>
            </a:r>
          </a:p>
          <a:p>
            <a:pPr algn="just">
              <a:spcBef>
                <a:spcPts val="600"/>
              </a:spcBef>
              <a:spcAft>
                <a:spcPts val="600"/>
              </a:spcAft>
            </a:pPr>
            <a:r>
              <a:rPr lang="en-US" sz="2000" dirty="0">
                <a:solidFill>
                  <a:srgbClr val="FF0000"/>
                </a:solidFill>
                <a:latin typeface="Comic Sans MS" panose="030F0702030302020204" pitchFamily="66" charset="0"/>
              </a:rPr>
              <a:t>*</a:t>
            </a:r>
            <a:r>
              <a:rPr lang="en-US" dirty="0">
                <a:latin typeface="Comic Sans MS" panose="030F0702030302020204" pitchFamily="66" charset="0"/>
              </a:rPr>
              <a:t>For information on how we use your details, please refer to our privacy policy which can be found on the school website</a:t>
            </a:r>
            <a:endParaRPr lang="en-US" sz="2200" dirty="0">
              <a:latin typeface="Comic Sans MS" panose="030F0702030302020204" pitchFamily="66" charset="0"/>
            </a:endParaRPr>
          </a:p>
        </p:txBody>
      </p:sp>
    </p:spTree>
    <p:extLst>
      <p:ext uri="{BB962C8B-B14F-4D97-AF65-F5344CB8AC3E}">
        <p14:creationId xmlns:p14="http://schemas.microsoft.com/office/powerpoint/2010/main" val="35204198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Donations</a:t>
            </a:r>
          </a:p>
        </p:txBody>
      </p:sp>
      <p:sp>
        <p:nvSpPr>
          <p:cNvPr id="3" name="TextBox 2"/>
          <p:cNvSpPr txBox="1"/>
          <p:nvPr/>
        </p:nvSpPr>
        <p:spPr>
          <a:xfrm>
            <a:off x="1018199" y="1057609"/>
            <a:ext cx="10440000" cy="707886"/>
          </a:xfrm>
          <a:prstGeom prst="rect">
            <a:avLst/>
          </a:prstGeom>
          <a:noFill/>
        </p:spPr>
        <p:txBody>
          <a:bodyPr wrap="square" rtlCol="0" anchor="ctr" anchorCtr="1">
            <a:spAutoFit/>
          </a:bodyPr>
          <a:lstStyle/>
          <a:p>
            <a:pPr algn="just">
              <a:spcBef>
                <a:spcPts val="1200"/>
              </a:spcBef>
              <a:spcAft>
                <a:spcPts val="1200"/>
              </a:spcAft>
            </a:pPr>
            <a:r>
              <a:rPr lang="en-US" sz="2000" dirty="0">
                <a:latin typeface="Comic Sans MS" panose="030F0702030302020204" pitchFamily="66" charset="0"/>
              </a:rPr>
              <a:t>Please donate resources such as tissues and wipes whenever you can – your generosity would be greatly appreciated!</a:t>
            </a:r>
          </a:p>
        </p:txBody>
      </p:sp>
      <p:sp>
        <p:nvSpPr>
          <p:cNvPr id="5" name="TextBox 4"/>
          <p:cNvSpPr txBox="1"/>
          <p:nvPr/>
        </p:nvSpPr>
        <p:spPr>
          <a:xfrm>
            <a:off x="912635" y="4811511"/>
            <a:ext cx="10440000" cy="707886"/>
          </a:xfrm>
          <a:prstGeom prst="rect">
            <a:avLst/>
          </a:prstGeom>
          <a:noFill/>
        </p:spPr>
        <p:txBody>
          <a:bodyPr wrap="square" rtlCol="0" anchor="ctr" anchorCtr="1">
            <a:spAutoFit/>
          </a:bodyPr>
          <a:lstStyle/>
          <a:p>
            <a:pPr algn="just">
              <a:spcBef>
                <a:spcPts val="1200"/>
              </a:spcBef>
              <a:spcAft>
                <a:spcPts val="1200"/>
              </a:spcAft>
            </a:pPr>
            <a:r>
              <a:rPr lang="en-US" sz="2000" dirty="0">
                <a:latin typeface="Comic Sans MS" panose="030F0702030302020204" pitchFamily="66" charset="0"/>
              </a:rPr>
              <a:t>We also have a fund that helps us to offer creative curriculum and enrichment activities. This is a voluntary contribution of £4 per term.</a:t>
            </a:r>
          </a:p>
        </p:txBody>
      </p:sp>
      <p:pic>
        <p:nvPicPr>
          <p:cNvPr id="9" name="Picture 5" descr="http://image.shutterstock.com/display_pic_with_logo/1459805/142286737/stock-photo-great-britain-one-pound-coin-isolated-on-white-with-clipping-path-142286737.jpg"/>
          <p:cNvPicPr>
            <a:picLocks noChangeAspect="1"/>
          </p:cNvPicPr>
          <p:nvPr/>
        </p:nvPicPr>
        <p:blipFill>
          <a:blip r:embed="rId2"/>
          <a:srcRect/>
          <a:stretch>
            <a:fillRect/>
          </a:stretch>
        </p:blipFill>
        <p:spPr>
          <a:xfrm>
            <a:off x="1018199" y="5689461"/>
            <a:ext cx="856619" cy="830000"/>
          </a:xfrm>
          <a:prstGeom prst="rect">
            <a:avLst/>
          </a:prstGeom>
          <a:noFill/>
          <a:ln cap="flat">
            <a:noFill/>
          </a:ln>
        </p:spPr>
      </p:pic>
      <p:pic>
        <p:nvPicPr>
          <p:cNvPr id="10" name="Picture 5" descr="http://image.shutterstock.com/display_pic_with_logo/1459805/142286737/stock-photo-great-britain-one-pound-coin-isolated-on-white-with-clipping-path-142286737.jpg"/>
          <p:cNvPicPr>
            <a:picLocks noChangeAspect="1"/>
          </p:cNvPicPr>
          <p:nvPr/>
        </p:nvPicPr>
        <p:blipFill>
          <a:blip r:embed="rId2"/>
          <a:srcRect/>
          <a:stretch>
            <a:fillRect/>
          </a:stretch>
        </p:blipFill>
        <p:spPr>
          <a:xfrm>
            <a:off x="10496016" y="5689461"/>
            <a:ext cx="856619" cy="830000"/>
          </a:xfrm>
          <a:prstGeom prst="rect">
            <a:avLst/>
          </a:prstGeom>
          <a:noFill/>
          <a:ln cap="flat">
            <a:noFill/>
          </a:ln>
        </p:spPr>
      </p:pic>
      <p:pic>
        <p:nvPicPr>
          <p:cNvPr id="11" name="Picture 5" descr="http://image.shutterstock.com/display_pic_with_logo/1459805/142286737/stock-photo-great-britain-one-pound-coin-isolated-on-white-with-clipping-path-142286737.jpg"/>
          <p:cNvPicPr>
            <a:picLocks noChangeAspect="1"/>
          </p:cNvPicPr>
          <p:nvPr/>
        </p:nvPicPr>
        <p:blipFill>
          <a:blip r:embed="rId2"/>
          <a:srcRect/>
          <a:stretch>
            <a:fillRect/>
          </a:stretch>
        </p:blipFill>
        <p:spPr>
          <a:xfrm>
            <a:off x="4224078" y="5689461"/>
            <a:ext cx="856619" cy="830000"/>
          </a:xfrm>
          <a:prstGeom prst="rect">
            <a:avLst/>
          </a:prstGeom>
          <a:noFill/>
          <a:ln cap="flat">
            <a:noFill/>
          </a:ln>
        </p:spPr>
      </p:pic>
      <p:pic>
        <p:nvPicPr>
          <p:cNvPr id="12" name="Picture 5" descr="http://image.shutterstock.com/display_pic_with_logo/1459805/142286737/stock-photo-great-britain-one-pound-coin-isolated-on-white-with-clipping-path-142286737.jpg"/>
          <p:cNvPicPr>
            <a:picLocks noChangeAspect="1"/>
          </p:cNvPicPr>
          <p:nvPr/>
        </p:nvPicPr>
        <p:blipFill>
          <a:blip r:embed="rId2"/>
          <a:srcRect/>
          <a:stretch>
            <a:fillRect/>
          </a:stretch>
        </p:blipFill>
        <p:spPr>
          <a:xfrm>
            <a:off x="7290137" y="5689461"/>
            <a:ext cx="856619" cy="830000"/>
          </a:xfrm>
          <a:prstGeom prst="rect">
            <a:avLst/>
          </a:prstGeom>
          <a:noFill/>
          <a:ln cap="flat">
            <a:noFill/>
          </a:ln>
        </p:spPr>
      </p:pic>
      <p:pic>
        <p:nvPicPr>
          <p:cNvPr id="7" name="Picture 6"/>
          <p:cNvPicPr>
            <a:picLocks/>
          </p:cNvPicPr>
          <p:nvPr/>
        </p:nvPicPr>
        <p:blipFill>
          <a:blip r:embed="rId3"/>
          <a:stretch>
            <a:fillRect/>
          </a:stretch>
        </p:blipFill>
        <p:spPr>
          <a:xfrm>
            <a:off x="1018199" y="2013074"/>
            <a:ext cx="2340000" cy="2340000"/>
          </a:xfrm>
          <a:prstGeom prst="rect">
            <a:avLst/>
          </a:prstGeom>
        </p:spPr>
      </p:pic>
      <p:pic>
        <p:nvPicPr>
          <p:cNvPr id="8" name="Picture 7"/>
          <p:cNvPicPr>
            <a:picLocks noChangeAspect="1"/>
          </p:cNvPicPr>
          <p:nvPr/>
        </p:nvPicPr>
        <p:blipFill>
          <a:blip r:embed="rId4"/>
          <a:stretch>
            <a:fillRect/>
          </a:stretch>
        </p:blipFill>
        <p:spPr>
          <a:xfrm>
            <a:off x="8980579" y="2013074"/>
            <a:ext cx="2372056" cy="2381582"/>
          </a:xfrm>
          <a:prstGeom prst="rect">
            <a:avLst/>
          </a:prstGeom>
        </p:spPr>
      </p:pic>
    </p:spTree>
    <p:extLst>
      <p:ext uri="{BB962C8B-B14F-4D97-AF65-F5344CB8AC3E}">
        <p14:creationId xmlns:p14="http://schemas.microsoft.com/office/powerpoint/2010/main" val="33044362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707886"/>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Helpful Links…</a:t>
            </a:r>
          </a:p>
        </p:txBody>
      </p:sp>
      <p:sp>
        <p:nvSpPr>
          <p:cNvPr id="4" name="TextBox 3"/>
          <p:cNvSpPr txBox="1"/>
          <p:nvPr/>
        </p:nvSpPr>
        <p:spPr>
          <a:xfrm>
            <a:off x="376537" y="611118"/>
            <a:ext cx="11363324" cy="7386638"/>
          </a:xfrm>
          <a:prstGeom prst="rect">
            <a:avLst/>
          </a:prstGeom>
          <a:noFill/>
        </p:spPr>
        <p:txBody>
          <a:bodyPr wrap="square" lIns="0" tIns="0" rIns="0" bIns="0" rtlCol="0" anchor="t" anchorCtr="0">
            <a:spAutoFit/>
          </a:bodyPr>
          <a:lstStyle/>
          <a:p>
            <a:pPr lvl="0" algn="ctr"/>
            <a:endParaRPr lang="en-GB" sz="4000" dirty="0">
              <a:solidFill>
                <a:srgbClr val="FF0000"/>
              </a:solidFill>
              <a:latin typeface="Comic Sans MS" panose="030F0702030302020204" pitchFamily="66" charset="0"/>
              <a:hlinkClick r:id="rId2"/>
            </a:endParaRPr>
          </a:p>
          <a:p>
            <a:pPr lvl="0" algn="ctr"/>
            <a:r>
              <a:rPr lang="en-GB" sz="2000" dirty="0">
                <a:solidFill>
                  <a:srgbClr val="FF0000"/>
                </a:solidFill>
                <a:latin typeface="Comic Sans MS" panose="030F0702030302020204" pitchFamily="66" charset="0"/>
              </a:rPr>
              <a:t>Hungry Little Minds - </a:t>
            </a:r>
            <a:r>
              <a:rPr lang="en-US" sz="2000" dirty="0">
                <a:solidFill>
                  <a:srgbClr val="FF0000"/>
                </a:solidFill>
                <a:latin typeface="Comic Sans MS" panose="030F0702030302020204" pitchFamily="66" charset="0"/>
              </a:rPr>
              <a:t>Simple, fun activities for children, from newborn to five:</a:t>
            </a:r>
            <a:endParaRPr lang="en-GB" sz="2000" dirty="0">
              <a:solidFill>
                <a:srgbClr val="FF0000"/>
              </a:solidFill>
              <a:latin typeface="Comic Sans MS" panose="030F0702030302020204" pitchFamily="66" charset="0"/>
              <a:hlinkClick r:id="rId2"/>
            </a:endParaRPr>
          </a:p>
          <a:p>
            <a:pPr lvl="0" algn="ctr"/>
            <a:r>
              <a:rPr lang="en-GB" sz="2000" dirty="0">
                <a:solidFill>
                  <a:srgbClr val="FF0000"/>
                </a:solidFill>
                <a:latin typeface="Comic Sans MS" panose="030F0702030302020204" pitchFamily="66" charset="0"/>
                <a:hlinkClick r:id="rId2"/>
              </a:rPr>
              <a:t>https://</a:t>
            </a:r>
            <a:r>
              <a:rPr lang="en-GB" sz="2000" dirty="0">
                <a:solidFill>
                  <a:schemeClr val="accent2">
                    <a:lumMod val="40000"/>
                    <a:lumOff val="60000"/>
                  </a:schemeClr>
                </a:solidFill>
                <a:latin typeface="Comic Sans MS" panose="030F0702030302020204" pitchFamily="66" charset="0"/>
                <a:hlinkClick r:id="rId2"/>
              </a:rPr>
              <a:t>hungrylittleminds.campaign.gov.uk</a:t>
            </a:r>
            <a:r>
              <a:rPr lang="en-GB" sz="2000" dirty="0">
                <a:solidFill>
                  <a:srgbClr val="FF0000"/>
                </a:solidFill>
                <a:latin typeface="Comic Sans MS" panose="030F0702030302020204" pitchFamily="66" charset="0"/>
                <a:hlinkClick r:id="rId2"/>
              </a:rPr>
              <a:t>/</a:t>
            </a:r>
            <a:endParaRPr lang="en-GB" sz="2000" dirty="0">
              <a:solidFill>
                <a:srgbClr val="FF0000"/>
              </a:solidFill>
              <a:latin typeface="Comic Sans MS" panose="030F0702030302020204" pitchFamily="66" charset="0"/>
            </a:endParaRPr>
          </a:p>
          <a:p>
            <a:pPr lvl="0" algn="ctr"/>
            <a:endParaRPr lang="en-GB" sz="2000" dirty="0">
              <a:solidFill>
                <a:srgbClr val="FF0000"/>
              </a:solidFill>
              <a:latin typeface="Comic Sans MS" panose="030F0702030302020204" pitchFamily="66" charset="0"/>
            </a:endParaRPr>
          </a:p>
          <a:p>
            <a:pPr lvl="0" algn="ctr"/>
            <a:endParaRPr lang="en-GB" sz="2000" dirty="0">
              <a:solidFill>
                <a:srgbClr val="FF0000"/>
              </a:solidFill>
              <a:latin typeface="Comic Sans MS" panose="030F0702030302020204" pitchFamily="66" charset="0"/>
            </a:endParaRPr>
          </a:p>
          <a:p>
            <a:pPr lvl="0" algn="ctr"/>
            <a:r>
              <a:rPr lang="en-GB" sz="2000" dirty="0">
                <a:solidFill>
                  <a:srgbClr val="FF0000"/>
                </a:solidFill>
                <a:latin typeface="Comic Sans MS" panose="030F0702030302020204" pitchFamily="66" charset="0"/>
              </a:rPr>
              <a:t>Lets Get Ready for School – Families Leaflet: </a:t>
            </a:r>
            <a:r>
              <a:rPr lang="en-GB" sz="2000" dirty="0">
                <a:solidFill>
                  <a:srgbClr val="0070C0"/>
                </a:solidFill>
                <a:latin typeface="Comic Sans MS" panose="030F0702030302020204" pitchFamily="66" charset="0"/>
                <a:hlinkClick r:id="rId3"/>
              </a:rPr>
              <a:t>https://www.oxfordshire.gov.uk/sites/default/files/file/early-years-childcare/Familiesschoolreadinessbooklet.pdf</a:t>
            </a:r>
            <a:endParaRPr lang="en-GB" sz="2000" dirty="0">
              <a:solidFill>
                <a:srgbClr val="0070C0"/>
              </a:solidFill>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a:p>
            <a:pPr lvl="0" algn="ctr"/>
            <a:r>
              <a:rPr lang="en-GB" sz="2000" dirty="0">
                <a:solidFill>
                  <a:srgbClr val="FF0000"/>
                </a:solidFill>
                <a:latin typeface="Comic Sans MS" panose="030F0702030302020204" pitchFamily="66" charset="0"/>
              </a:rPr>
              <a:t>Oxford Owl – Getting Ready to Start School:</a:t>
            </a:r>
          </a:p>
          <a:p>
            <a:pPr algn="ctr"/>
            <a:r>
              <a:rPr lang="en-GB" sz="2000" dirty="0">
                <a:latin typeface="Comic Sans MS" panose="030F0702030302020204" pitchFamily="66" charset="0"/>
                <a:hlinkClick r:id="rId4"/>
              </a:rPr>
              <a:t>https://home.oxfordowl.co.uk/at-school/reception-at-primary-school/getting-ready-to-start-school/</a:t>
            </a: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a:p>
            <a:pPr lvl="0" algn="ctr"/>
            <a:r>
              <a:rPr lang="en-GB" sz="2000" dirty="0">
                <a:solidFill>
                  <a:srgbClr val="FF0000"/>
                </a:solidFill>
                <a:latin typeface="Comic Sans MS" panose="030F0702030302020204" pitchFamily="66" charset="0"/>
              </a:rPr>
              <a:t>Oxford Owl – Settling in at </a:t>
            </a:r>
            <a:r>
              <a:rPr lang="en-GB" sz="2000" dirty="0" err="1">
                <a:solidFill>
                  <a:srgbClr val="FF0000"/>
                </a:solidFill>
                <a:latin typeface="Comic Sans MS" panose="030F0702030302020204" pitchFamily="66" charset="0"/>
              </a:rPr>
              <a:t>PrimarySchool</a:t>
            </a:r>
            <a:r>
              <a:rPr lang="en-GB" sz="2000" dirty="0">
                <a:solidFill>
                  <a:srgbClr val="FF0000"/>
                </a:solidFill>
                <a:latin typeface="Comic Sans MS" panose="030F0702030302020204" pitchFamily="66" charset="0"/>
              </a:rPr>
              <a:t>:</a:t>
            </a:r>
          </a:p>
          <a:p>
            <a:pPr algn="ctr"/>
            <a:r>
              <a:rPr lang="en-GB" sz="2000" dirty="0">
                <a:latin typeface="Comic Sans MS" panose="030F0702030302020204" pitchFamily="66" charset="0"/>
                <a:hlinkClick r:id="rId5"/>
              </a:rPr>
              <a:t>https://www.oxfordowl.co.uk/for-home/starting-school/helping-your-child-settle-in-at-primary-school/</a:t>
            </a: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a:p>
            <a:pPr lvl="0" algn="ctr"/>
            <a:endParaRPr lang="en-GB" sz="20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0610321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58199" y="257175"/>
            <a:ext cx="10800000" cy="1323439"/>
          </a:xfrm>
          <a:prstGeom prst="rect">
            <a:avLst/>
          </a:prstGeom>
        </p:spPr>
        <p:txBody>
          <a:bodyPr wrap="square">
            <a:spAutoFit/>
          </a:bodyPr>
          <a:lstStyle/>
          <a:p>
            <a:pPr algn="ctr"/>
            <a:r>
              <a:rPr lang="en-US" sz="4000" b="1" kern="0" dirty="0">
                <a:solidFill>
                  <a:srgbClr val="FF0000"/>
                </a:solidFill>
                <a:latin typeface="Comic Sans MS" panose="030F0702030302020204" pitchFamily="66" charset="0"/>
                <a:ea typeface="ＭＳ Ｐゴシック" pitchFamily="34"/>
                <a:cs typeface="Arial"/>
              </a:rPr>
              <a:t>St John Fisher </a:t>
            </a:r>
            <a:br>
              <a:rPr lang="en-US" sz="4000" b="1" kern="0" dirty="0">
                <a:solidFill>
                  <a:srgbClr val="FF0000"/>
                </a:solidFill>
                <a:latin typeface="Comic Sans MS" panose="030F0702030302020204" pitchFamily="66" charset="0"/>
                <a:ea typeface="ＭＳ Ｐゴシック" pitchFamily="34"/>
                <a:cs typeface="Arial"/>
              </a:rPr>
            </a:br>
            <a:r>
              <a:rPr lang="en-US" sz="4000" b="1" kern="0" dirty="0">
                <a:solidFill>
                  <a:srgbClr val="FF0000"/>
                </a:solidFill>
                <a:latin typeface="Comic Sans MS" panose="030F0702030302020204" pitchFamily="66" charset="0"/>
                <a:ea typeface="ＭＳ Ｐゴシック" pitchFamily="34"/>
                <a:cs typeface="Arial"/>
              </a:rPr>
              <a:t>Catholic Primary School</a:t>
            </a:r>
          </a:p>
        </p:txBody>
      </p:sp>
      <p:sp>
        <p:nvSpPr>
          <p:cNvPr id="3" name="TextBox 2"/>
          <p:cNvSpPr txBox="1"/>
          <p:nvPr/>
        </p:nvSpPr>
        <p:spPr>
          <a:xfrm>
            <a:off x="838199" y="1920984"/>
            <a:ext cx="10440000" cy="1692771"/>
          </a:xfrm>
          <a:prstGeom prst="rect">
            <a:avLst/>
          </a:prstGeom>
          <a:noFill/>
        </p:spPr>
        <p:txBody>
          <a:bodyPr wrap="square" rtlCol="0" anchor="ctr" anchorCtr="1">
            <a:spAutoFit/>
          </a:bodyPr>
          <a:lstStyle/>
          <a:p>
            <a:pPr algn="ctr">
              <a:spcBef>
                <a:spcPts val="1200"/>
              </a:spcBef>
              <a:spcAft>
                <a:spcPts val="1200"/>
              </a:spcAft>
            </a:pPr>
            <a:r>
              <a:rPr lang="en-US" sz="2000" dirty="0">
                <a:latin typeface="Comic Sans MS" panose="030F0702030302020204" pitchFamily="66" charset="0"/>
              </a:rPr>
              <a:t>Our dedicated school website will also provide you with much of what you need to know; please take time to explore it.</a:t>
            </a:r>
          </a:p>
          <a:p>
            <a:pPr algn="ctr">
              <a:spcBef>
                <a:spcPts val="1200"/>
              </a:spcBef>
              <a:spcAft>
                <a:spcPts val="1200"/>
              </a:spcAft>
            </a:pPr>
            <a:r>
              <a:rPr lang="en-US" sz="4000" b="1" dirty="0">
                <a:latin typeface="Comic Sans MS" panose="030F0702030302020204" pitchFamily="66" charset="0"/>
              </a:rPr>
              <a:t>www.st-john-fisher.oxon.sch.uk</a:t>
            </a:r>
            <a:endParaRPr lang="en-US" sz="2200" dirty="0">
              <a:latin typeface="Comic Sans MS" panose="030F0702030302020204" pitchFamily="66" charset="0"/>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28714" t="11576" r="28633" b="11728"/>
          <a:stretch/>
        </p:blipFill>
        <p:spPr>
          <a:xfrm>
            <a:off x="9143977" y="3954125"/>
            <a:ext cx="2314222" cy="2291644"/>
          </a:xfrm>
          <a:prstGeom prst="rect">
            <a:avLst/>
          </a:prstGeom>
        </p:spPr>
      </p:pic>
      <p:pic>
        <p:nvPicPr>
          <p:cNvPr id="8" name="Picture 7"/>
          <p:cNvPicPr>
            <a:picLocks noChangeAspect="1"/>
          </p:cNvPicPr>
          <p:nvPr/>
        </p:nvPicPr>
        <p:blipFill rotWithShape="1">
          <a:blip r:embed="rId3"/>
          <a:srcRect l="2280" r="2242" b="2488"/>
          <a:stretch/>
        </p:blipFill>
        <p:spPr>
          <a:xfrm>
            <a:off x="838199" y="4383833"/>
            <a:ext cx="2520000" cy="1850972"/>
          </a:xfrm>
          <a:prstGeom prst="rect">
            <a:avLst/>
          </a:prstGeom>
        </p:spPr>
      </p:pic>
    </p:spTree>
    <p:extLst>
      <p:ext uri="{BB962C8B-B14F-4D97-AF65-F5344CB8AC3E}">
        <p14:creationId xmlns:p14="http://schemas.microsoft.com/office/powerpoint/2010/main" val="40621163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59763</TotalTime>
  <Words>2513</Words>
  <Application>Microsoft Office PowerPoint</Application>
  <PresentationFormat>Widescreen</PresentationFormat>
  <Paragraphs>173</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MWhite</dc:creator>
  <cp:lastModifiedBy>Ife Onamusi</cp:lastModifiedBy>
  <cp:revision>178</cp:revision>
  <cp:lastPrinted>2024-07-18T12:31:41Z</cp:lastPrinted>
  <dcterms:created xsi:type="dcterms:W3CDTF">2020-06-26T09:17:42Z</dcterms:created>
  <dcterms:modified xsi:type="dcterms:W3CDTF">2024-08-12T09:41:04Z</dcterms:modified>
</cp:coreProperties>
</file>