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6858000" cx="9144000"/>
  <p:notesSz cx="6669075" cy="97758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  <p:ext uri="GoogleSlidesCustomDataVersion2">
      <go:slidesCustomData xmlns:go="http://customooxmlschemas.google.com/" r:id="rId23" roundtripDataSignature="AMtx7miYOZn1x4VgDPaKGf2D3jAKI/f7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7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schemas.openxmlformats.org/officeDocument/2006/relationships/slide" Target="slides/slide16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3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4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5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5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9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9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0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0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1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11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2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12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3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3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4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14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5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5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16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7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17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8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18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9:notes"/>
          <p:cNvSpPr txBox="1"/>
          <p:nvPr>
            <p:ph idx="1" type="body"/>
          </p:nvPr>
        </p:nvSpPr>
        <p:spPr>
          <a:xfrm>
            <a:off x="666900" y="4643500"/>
            <a:ext cx="5335250" cy="4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9:notes"/>
          <p:cNvSpPr/>
          <p:nvPr>
            <p:ph idx="2" type="sldImg"/>
          </p:nvPr>
        </p:nvSpPr>
        <p:spPr>
          <a:xfrm>
            <a:off x="1111725" y="733175"/>
            <a:ext cx="4446250" cy="36659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1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1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1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2"/>
          <p:cNvSpPr/>
          <p:nvPr/>
        </p:nvSpPr>
        <p:spPr>
          <a:xfrm>
            <a:off x="20638" y="12700"/>
            <a:ext cx="8896350" cy="6780213"/>
          </a:xfrm>
          <a:custGeom>
            <a:rect b="b" l="l" r="r" t="t"/>
            <a:pathLst>
              <a:path extrusionOk="0" h="3619" w="3985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65" name="Google Shape;65;p22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6" name="Google Shape;66;p22"/>
            <p:cNvSpPr/>
            <p:nvPr/>
          </p:nvSpPr>
          <p:spPr>
            <a:xfrm>
              <a:off x="177" y="177"/>
              <a:ext cx="2250" cy="1017"/>
            </a:xfrm>
            <a:custGeom>
              <a:rect b="b" l="l" r="r" t="t"/>
              <a:pathLst>
                <a:path extrusionOk="0" h="414" w="79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67" name="Google Shape;67;p22"/>
            <p:cNvSpPr/>
            <p:nvPr/>
          </p:nvSpPr>
          <p:spPr>
            <a:xfrm>
              <a:off x="166" y="261"/>
              <a:ext cx="2244" cy="1007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68" name="Google Shape;68;p22"/>
            <p:cNvSpPr/>
            <p:nvPr/>
          </p:nvSpPr>
          <p:spPr>
            <a:xfrm>
              <a:off x="474" y="344"/>
              <a:ext cx="1488" cy="919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69" name="Google Shape;69;p22"/>
            <p:cNvGrpSpPr/>
            <p:nvPr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70" name="Google Shape;70;p22"/>
              <p:cNvSpPr/>
              <p:nvPr/>
            </p:nvSpPr>
            <p:spPr>
              <a:xfrm>
                <a:off x="2005" y="934"/>
                <a:ext cx="212" cy="214"/>
              </a:xfrm>
              <a:custGeom>
                <a:rect b="b" l="l" r="r" t="t"/>
                <a:pathLst>
                  <a:path extrusionOk="0" h="173" w="150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71" name="Google Shape;71;p22"/>
              <p:cNvSpPr/>
              <p:nvPr/>
            </p:nvSpPr>
            <p:spPr>
              <a:xfrm>
                <a:off x="123" y="148"/>
                <a:ext cx="2386" cy="1081"/>
              </a:xfrm>
              <a:custGeom>
                <a:rect b="b" l="l" r="r" t="t"/>
                <a:pathLst>
                  <a:path extrusionOk="0" h="880" w="1684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72" name="Google Shape;72;p22"/>
              <p:cNvSpPr/>
              <p:nvPr/>
            </p:nvSpPr>
            <p:spPr>
              <a:xfrm>
                <a:off x="324" y="158"/>
                <a:ext cx="1686" cy="614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73" name="Google Shape;73;p22"/>
              <p:cNvSpPr/>
              <p:nvPr/>
            </p:nvSpPr>
            <p:spPr>
              <a:xfrm>
                <a:off x="409" y="251"/>
                <a:ext cx="227" cy="410"/>
              </a:xfrm>
              <a:custGeom>
                <a:rect b="b" l="l" r="r" t="t"/>
                <a:pathLst>
                  <a:path extrusionOk="0" h="335" w="160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74" name="Google Shape;74;p22"/>
              <p:cNvSpPr/>
              <p:nvPr/>
            </p:nvSpPr>
            <p:spPr>
              <a:xfrm>
                <a:off x="846" y="536"/>
                <a:ext cx="691" cy="364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</p:grpSp>
      </p:grpSp>
      <p:grpSp>
        <p:nvGrpSpPr>
          <p:cNvPr id="75" name="Google Shape;75;p22"/>
          <p:cNvGrpSpPr/>
          <p:nvPr/>
        </p:nvGrpSpPr>
        <p:grpSpPr>
          <a:xfrm>
            <a:off x="7797605" y="4318443"/>
            <a:ext cx="979878" cy="1159578"/>
            <a:chOff x="4912" y="2720"/>
            <a:chExt cx="617" cy="730"/>
          </a:xfrm>
        </p:grpSpPr>
        <p:sp>
          <p:nvSpPr>
            <p:cNvPr id="76" name="Google Shape;76;p22"/>
            <p:cNvSpPr/>
            <p:nvPr/>
          </p:nvSpPr>
          <p:spPr>
            <a:xfrm rot="7320404">
              <a:off x="4909" y="2936"/>
              <a:ext cx="629" cy="293"/>
            </a:xfrm>
            <a:custGeom>
              <a:rect b="b" l="l" r="r" t="t"/>
              <a:pathLst>
                <a:path extrusionOk="0" h="414" w="79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77" name="Google Shape;77;p22"/>
            <p:cNvSpPr/>
            <p:nvPr/>
          </p:nvSpPr>
          <p:spPr>
            <a:xfrm rot="7320404">
              <a:off x="4893" y="2923"/>
              <a:ext cx="627" cy="290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78" name="Google Shape;78;p22"/>
            <p:cNvSpPr/>
            <p:nvPr/>
          </p:nvSpPr>
          <p:spPr>
            <a:xfrm rot="7320404">
              <a:off x="5000" y="2913"/>
              <a:ext cx="416" cy="265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79" name="Google Shape;79;p22"/>
            <p:cNvGrpSpPr/>
            <p:nvPr/>
          </p:nvGrpSpPr>
          <p:grpSpPr>
            <a:xfrm>
              <a:off x="4912" y="2720"/>
              <a:ext cx="617" cy="730"/>
              <a:chOff x="4912" y="2720"/>
              <a:chExt cx="617" cy="730"/>
            </a:xfrm>
          </p:grpSpPr>
          <p:sp>
            <p:nvSpPr>
              <p:cNvPr id="80" name="Google Shape;80;p22"/>
              <p:cNvSpPr/>
              <p:nvPr/>
            </p:nvSpPr>
            <p:spPr>
              <a:xfrm rot="7320404">
                <a:off x="4987" y="3190"/>
                <a:ext cx="59" cy="61"/>
              </a:xfrm>
              <a:custGeom>
                <a:rect b="b" l="l" r="r" t="t"/>
                <a:pathLst>
                  <a:path extrusionOk="0" h="173" w="150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81" name="Google Shape;81;p22"/>
              <p:cNvSpPr/>
              <p:nvPr/>
            </p:nvSpPr>
            <p:spPr>
              <a:xfrm rot="7320404">
                <a:off x="4887" y="2930"/>
                <a:ext cx="667" cy="311"/>
              </a:xfrm>
              <a:custGeom>
                <a:rect b="b" l="l" r="r" t="t"/>
                <a:pathLst>
                  <a:path extrusionOk="0" h="880" w="1684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82" name="Google Shape;82;p22"/>
              <p:cNvSpPr/>
              <p:nvPr/>
            </p:nvSpPr>
            <p:spPr>
              <a:xfrm rot="7320404">
                <a:off x="5062" y="2997"/>
                <a:ext cx="472" cy="176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83" name="Google Shape;83;p22"/>
              <p:cNvSpPr/>
              <p:nvPr/>
            </p:nvSpPr>
            <p:spPr>
              <a:xfrm rot="7320404">
                <a:off x="5365" y="2873"/>
                <a:ext cx="63" cy="118"/>
              </a:xfrm>
              <a:custGeom>
                <a:rect b="b" l="l" r="r" t="t"/>
                <a:pathLst>
                  <a:path extrusionOk="0" h="335" w="160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84" name="Google Shape;84;p22"/>
              <p:cNvSpPr/>
              <p:nvPr/>
            </p:nvSpPr>
            <p:spPr>
              <a:xfrm rot="7320404">
                <a:off x="5137" y="3000"/>
                <a:ext cx="193" cy="104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</p:grpSp>
      </p:grpSp>
      <p:sp>
        <p:nvSpPr>
          <p:cNvPr id="85" name="Google Shape;85;p22"/>
          <p:cNvSpPr/>
          <p:nvPr/>
        </p:nvSpPr>
        <p:spPr>
          <a:xfrm>
            <a:off x="901700" y="5054600"/>
            <a:ext cx="6807200" cy="728663"/>
          </a:xfrm>
          <a:custGeom>
            <a:rect b="b" l="l" r="r" t="t"/>
            <a:pathLst>
              <a:path extrusionOk="0" h="459" w="4288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cap="flat" cmpd="sng" w="76200">
            <a:solidFill>
              <a:schemeClr val="folHlink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6" name="Google Shape;86;p22"/>
          <p:cNvSpPr/>
          <p:nvPr/>
        </p:nvSpPr>
        <p:spPr>
          <a:xfrm>
            <a:off x="4076700" y="1930400"/>
            <a:ext cx="889000" cy="381000"/>
          </a:xfrm>
          <a:custGeom>
            <a:rect b="b" l="l" r="r" t="t"/>
            <a:pathLst>
              <a:path extrusionOk="0" h="240" w="56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cap="flat" cmpd="sng" w="1143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7" name="Google Shape;87;p22"/>
          <p:cNvSpPr txBox="1"/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>
            <a:noFill/>
          </a:ln>
          <a:effectLst>
            <a:outerShdw rotWithShape="0" algn="ctr" dir="2021404" dist="45791">
              <a:schemeClr val="lt2"/>
            </a:outerShdw>
          </a:effectLst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2"/>
          <p:cNvSpPr txBox="1"/>
          <p:nvPr>
            <p:ph idx="1" type="subTitle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  <a:defRPr sz="2800"/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9" name="Google Shape;89;p2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3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3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3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9pPr>
          </a:lstStyle>
          <a:p/>
        </p:txBody>
      </p:sp>
      <p:sp>
        <p:nvSpPr>
          <p:cNvPr id="100" name="Google Shape;100;p26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6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6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7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7"/>
          <p:cNvSpPr txBox="1"/>
          <p:nvPr>
            <p:ph idx="1" type="body"/>
          </p:nvPr>
        </p:nvSpPr>
        <p:spPr>
          <a:xfrm>
            <a:off x="685800" y="1828800"/>
            <a:ext cx="37719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9pPr>
          </a:lstStyle>
          <a:p/>
        </p:txBody>
      </p:sp>
      <p:sp>
        <p:nvSpPr>
          <p:cNvPr id="106" name="Google Shape;106;p27"/>
          <p:cNvSpPr txBox="1"/>
          <p:nvPr>
            <p:ph idx="2" type="body"/>
          </p:nvPr>
        </p:nvSpPr>
        <p:spPr>
          <a:xfrm>
            <a:off x="4610100" y="1828800"/>
            <a:ext cx="37719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»"/>
              <a:defRPr sz="1800"/>
            </a:lvl9pPr>
          </a:lstStyle>
          <a:p/>
        </p:txBody>
      </p:sp>
      <p:sp>
        <p:nvSpPr>
          <p:cNvPr id="107" name="Google Shape;107;p27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7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7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9pPr>
          </a:lstStyle>
          <a:p/>
        </p:txBody>
      </p:sp>
      <p:sp>
        <p:nvSpPr>
          <p:cNvPr id="113" name="Google Shape;113;p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9pPr>
          </a:lstStyle>
          <a:p/>
        </p:txBody>
      </p:sp>
      <p:sp>
        <p:nvSpPr>
          <p:cNvPr id="114" name="Google Shape;114;p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9pPr>
          </a:lstStyle>
          <a:p/>
        </p:txBody>
      </p:sp>
      <p:sp>
        <p:nvSpPr>
          <p:cNvPr id="115" name="Google Shape;115;p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»"/>
              <a:defRPr sz="1600"/>
            </a:lvl9pPr>
          </a:lstStyle>
          <a:p/>
        </p:txBody>
      </p:sp>
      <p:sp>
        <p:nvSpPr>
          <p:cNvPr id="116" name="Google Shape;116;p28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8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8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9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9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9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3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9pPr>
          </a:lstStyle>
          <a:p/>
        </p:txBody>
      </p:sp>
      <p:sp>
        <p:nvSpPr>
          <p:cNvPr id="126" name="Google Shape;126;p3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ic Sans MS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9pPr>
          </a:lstStyle>
          <a:p/>
        </p:txBody>
      </p:sp>
      <p:sp>
        <p:nvSpPr>
          <p:cNvPr id="127" name="Google Shape;127;p30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30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30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33" name="Google Shape;133;p3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ic Sans MS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mic Sans MS"/>
              <a:buNone/>
              <a:defRPr sz="900"/>
            </a:lvl9pPr>
          </a:lstStyle>
          <a:p/>
        </p:txBody>
      </p:sp>
      <p:sp>
        <p:nvSpPr>
          <p:cNvPr id="134" name="Google Shape;134;p31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31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31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2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32"/>
          <p:cNvSpPr txBox="1"/>
          <p:nvPr>
            <p:ph idx="1" type="body"/>
          </p:nvPr>
        </p:nvSpPr>
        <p:spPr>
          <a:xfrm rot="5400000">
            <a:off x="2705100" y="-190500"/>
            <a:ext cx="3657600" cy="769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40" name="Google Shape;140;p32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2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32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3"/>
          <p:cNvSpPr txBox="1"/>
          <p:nvPr>
            <p:ph type="title"/>
          </p:nvPr>
        </p:nvSpPr>
        <p:spPr>
          <a:xfrm rot="5400000">
            <a:off x="4752975" y="1857375"/>
            <a:ext cx="5334000" cy="1924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3"/>
          <p:cNvSpPr txBox="1"/>
          <p:nvPr>
            <p:ph idx="1" type="body"/>
          </p:nvPr>
        </p:nvSpPr>
        <p:spPr>
          <a:xfrm rot="5400000">
            <a:off x="828675" y="9525"/>
            <a:ext cx="5334000" cy="561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46" name="Google Shape;146;p33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3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3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2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4"/>
          <p:cNvSpPr txBox="1"/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34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62" name="Google Shape;162;p3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3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35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8" name="Google Shape;168;p3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3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6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6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74" name="Google Shape;174;p3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3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6" name="Google Shape;176;p3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7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0" name="Google Shape;180;p37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1" name="Google Shape;181;p3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3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8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38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87" name="Google Shape;187;p38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8" name="Google Shape;188;p38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89" name="Google Shape;189;p38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0" name="Google Shape;190;p3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3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3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9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3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6" name="Google Shape;196;p3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3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4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0" name="Google Shape;200;p40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201" name="Google Shape;201;p40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202" name="Google Shape;202;p4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4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4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1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p41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08" name="Google Shape;208;p41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209" name="Google Shape;209;p4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4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4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2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42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5" name="Google Shape;215;p4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4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p4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3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43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1" name="Google Shape;221;p4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4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4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0"/>
          <p:cNvSpPr/>
          <p:nvPr/>
        </p:nvSpPr>
        <p:spPr>
          <a:xfrm rot="-3172564">
            <a:off x="7777957" y="-15081"/>
            <a:ext cx="1162050" cy="2084387"/>
          </a:xfrm>
          <a:custGeom>
            <a:rect b="b" l="l" r="r" t="t"/>
            <a:pathLst>
              <a:path extrusionOk="0" h="3686" w="2903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" name="Google Shape;7;p20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p20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  <a:defRPr b="0" i="0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–"/>
              <a:defRPr b="0" i="0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b="0" i="0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9" name="Google Shape;9;p20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0" name="Google Shape;10;p20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1" name="Google Shape;11;p20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1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" name="Google Shape;12;p20"/>
          <p:cNvSpPr/>
          <p:nvPr/>
        </p:nvSpPr>
        <p:spPr>
          <a:xfrm rot="-3172564">
            <a:off x="7865269" y="24607"/>
            <a:ext cx="1165225" cy="2097087"/>
          </a:xfrm>
          <a:custGeom>
            <a:rect b="b" l="l" r="r" t="t"/>
            <a:pathLst>
              <a:path extrusionOk="0" h="3703" w="2911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Google Shape;13;p20"/>
          <p:cNvSpPr/>
          <p:nvPr/>
        </p:nvSpPr>
        <p:spPr>
          <a:xfrm rot="-3172564">
            <a:off x="7831138" y="192088"/>
            <a:ext cx="1025525" cy="1571625"/>
          </a:xfrm>
          <a:custGeom>
            <a:rect b="b" l="l" r="r" t="t"/>
            <a:pathLst>
              <a:path extrusionOk="0" h="2777" w="2561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4" name="Google Shape;14;p20"/>
          <p:cNvGrpSpPr/>
          <p:nvPr/>
        </p:nvGrpSpPr>
        <p:grpSpPr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5" name="Google Shape;15;p20"/>
            <p:cNvSpPr/>
            <p:nvPr/>
          </p:nvSpPr>
          <p:spPr>
            <a:xfrm>
              <a:off x="24" y="3505"/>
              <a:ext cx="1089" cy="649"/>
            </a:xfrm>
            <a:custGeom>
              <a:rect b="b" l="l" r="r" t="t"/>
              <a:pathLst>
                <a:path extrusionOk="0" h="1298" w="2177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" name="Google Shape;16;p20"/>
            <p:cNvSpPr/>
            <p:nvPr/>
          </p:nvSpPr>
          <p:spPr>
            <a:xfrm>
              <a:off x="1022" y="3582"/>
              <a:ext cx="71" cy="129"/>
            </a:xfrm>
            <a:custGeom>
              <a:rect b="b" l="l" r="r" t="t"/>
              <a:pathLst>
                <a:path extrusionOk="0" h="258" w="143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7" name="Google Shape;17;p20"/>
            <p:cNvSpPr/>
            <p:nvPr/>
          </p:nvSpPr>
          <p:spPr>
            <a:xfrm>
              <a:off x="20" y="3774"/>
              <a:ext cx="792" cy="410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8" name="Google Shape;18;p20"/>
            <p:cNvSpPr/>
            <p:nvPr/>
          </p:nvSpPr>
          <p:spPr>
            <a:xfrm>
              <a:off x="129" y="3808"/>
              <a:ext cx="525" cy="374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9" name="Google Shape;19;p20"/>
            <p:cNvSpPr/>
            <p:nvPr/>
          </p:nvSpPr>
          <p:spPr>
            <a:xfrm>
              <a:off x="485" y="3532"/>
              <a:ext cx="135" cy="121"/>
            </a:xfrm>
            <a:custGeom>
              <a:rect b="b" l="l" r="r" t="t"/>
              <a:pathLst>
                <a:path extrusionOk="0" h="241" w="272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0" name="Google Shape;20;p20"/>
            <p:cNvSpPr/>
            <p:nvPr/>
          </p:nvSpPr>
          <p:spPr>
            <a:xfrm>
              <a:off x="641" y="4163"/>
              <a:ext cx="76" cy="112"/>
            </a:xfrm>
            <a:custGeom>
              <a:rect b="b" l="l" r="r" t="t"/>
              <a:pathLst>
                <a:path extrusionOk="0" h="224" w="152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1" name="Google Shape;21;p20"/>
            <p:cNvSpPr/>
            <p:nvPr/>
          </p:nvSpPr>
          <p:spPr>
            <a:xfrm>
              <a:off x="504" y="3607"/>
              <a:ext cx="193" cy="383"/>
            </a:xfrm>
            <a:custGeom>
              <a:rect b="b" l="l" r="r" t="t"/>
              <a:pathLst>
                <a:path extrusionOk="0" h="764" w="386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2" name="Google Shape;22;p20"/>
            <p:cNvSpPr/>
            <p:nvPr/>
          </p:nvSpPr>
          <p:spPr>
            <a:xfrm>
              <a:off x="668" y="3590"/>
              <a:ext cx="364" cy="174"/>
            </a:xfrm>
            <a:custGeom>
              <a:rect b="b" l="l" r="r" t="t"/>
              <a:pathLst>
                <a:path extrusionOk="0" h="348" w="72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3" name="Google Shape;23;p20"/>
            <p:cNvSpPr/>
            <p:nvPr/>
          </p:nvSpPr>
          <p:spPr>
            <a:xfrm>
              <a:off x="347" y="3693"/>
              <a:ext cx="156" cy="67"/>
            </a:xfrm>
            <a:custGeom>
              <a:rect b="b" l="l" r="r" t="t"/>
              <a:pathLst>
                <a:path extrusionOk="0" h="135" w="312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24" name="Google Shape;24;p20"/>
            <p:cNvGrpSpPr/>
            <p:nvPr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5" name="Google Shape;25;p20"/>
              <p:cNvGrpSpPr/>
              <p:nvPr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6" name="Google Shape;26;p20"/>
                <p:cNvSpPr/>
                <p:nvPr/>
              </p:nvSpPr>
              <p:spPr>
                <a:xfrm>
                  <a:off x="499" y="3587"/>
                  <a:ext cx="157" cy="87"/>
                </a:xfrm>
                <a:custGeom>
                  <a:rect b="b" l="l" r="r" t="t"/>
                  <a:pathLst>
                    <a:path extrusionOk="0" h="175" w="313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27" name="Google Shape;27;p20"/>
                <p:cNvSpPr/>
                <p:nvPr/>
              </p:nvSpPr>
              <p:spPr>
                <a:xfrm>
                  <a:off x="636" y="4137"/>
                  <a:ext cx="115" cy="133"/>
                </a:xfrm>
                <a:custGeom>
                  <a:rect b="b" l="l" r="r" t="t"/>
                  <a:pathLst>
                    <a:path extrusionOk="0" h="266" w="230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28" name="Google Shape;28;p20"/>
                <p:cNvSpPr/>
                <p:nvPr/>
              </p:nvSpPr>
              <p:spPr>
                <a:xfrm>
                  <a:off x="1004" y="3562"/>
                  <a:ext cx="43" cy="117"/>
                </a:xfrm>
                <a:custGeom>
                  <a:rect b="b" l="l" r="r" t="t"/>
                  <a:pathLst>
                    <a:path extrusionOk="0" h="234" w="87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  <p:sp>
            <p:nvSpPr>
              <p:cNvPr id="29" name="Google Shape;29;p20"/>
              <p:cNvSpPr/>
              <p:nvPr/>
            </p:nvSpPr>
            <p:spPr>
              <a:xfrm>
                <a:off x="76" y="3732"/>
                <a:ext cx="595" cy="250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30" name="Google Shape;30;p20"/>
              <p:cNvSpPr/>
              <p:nvPr/>
            </p:nvSpPr>
            <p:spPr>
              <a:xfrm>
                <a:off x="260" y="3886"/>
                <a:ext cx="244" cy="148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31" name="Google Shape;31;p20"/>
              <p:cNvSpPr/>
              <p:nvPr/>
            </p:nvSpPr>
            <p:spPr>
              <a:xfrm>
                <a:off x="565" y="3680"/>
                <a:ext cx="107" cy="238"/>
              </a:xfrm>
              <a:custGeom>
                <a:rect b="b" l="l" r="r" t="t"/>
                <a:pathLst>
                  <a:path extrusionOk="0" h="478" w="213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grpSp>
            <p:nvGrpSpPr>
              <p:cNvPr id="32" name="Google Shape;32;p20"/>
              <p:cNvGrpSpPr/>
              <p:nvPr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33" name="Google Shape;33;p20"/>
                <p:cNvSpPr/>
                <p:nvPr/>
              </p:nvSpPr>
              <p:spPr>
                <a:xfrm>
                  <a:off x="669" y="4048"/>
                  <a:ext cx="75" cy="87"/>
                </a:xfrm>
                <a:custGeom>
                  <a:rect b="b" l="l" r="r" t="t"/>
                  <a:pathLst>
                    <a:path extrusionOk="0" h="173" w="150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4" name="Google Shape;34;p20"/>
                <p:cNvSpPr/>
                <p:nvPr/>
              </p:nvSpPr>
              <p:spPr>
                <a:xfrm>
                  <a:off x="5" y="3728"/>
                  <a:ext cx="842" cy="440"/>
                </a:xfrm>
                <a:custGeom>
                  <a:rect b="b" l="l" r="r" t="t"/>
                  <a:pathLst>
                    <a:path extrusionOk="0" h="880" w="1684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5" name="Google Shape;35;p20"/>
                <p:cNvSpPr/>
                <p:nvPr/>
              </p:nvSpPr>
              <p:spPr>
                <a:xfrm>
                  <a:off x="106" y="3770"/>
                  <a:ext cx="80" cy="167"/>
                </a:xfrm>
                <a:custGeom>
                  <a:rect b="b" l="l" r="r" t="t"/>
                  <a:pathLst>
                    <a:path extrusionOk="0" h="335" w="160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6" name="Google Shape;36;p20"/>
                <p:cNvSpPr/>
                <p:nvPr/>
              </p:nvSpPr>
              <p:spPr>
                <a:xfrm>
                  <a:off x="449" y="3490"/>
                  <a:ext cx="322" cy="594"/>
                </a:xfrm>
                <a:custGeom>
                  <a:rect b="b" l="l" r="r" t="t"/>
                  <a:pathLst>
                    <a:path extrusionOk="0" h="1188" w="642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7" name="Google Shape;37;p20"/>
                <p:cNvSpPr/>
                <p:nvPr/>
              </p:nvSpPr>
              <p:spPr>
                <a:xfrm>
                  <a:off x="578" y="3650"/>
                  <a:ext cx="96" cy="252"/>
                </a:xfrm>
                <a:custGeom>
                  <a:rect b="b" l="l" r="r" t="t"/>
                  <a:pathLst>
                    <a:path extrusionOk="0" h="504" w="192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8" name="Google Shape;38;p20"/>
                <p:cNvSpPr/>
                <p:nvPr/>
              </p:nvSpPr>
              <p:spPr>
                <a:xfrm>
                  <a:off x="328" y="3630"/>
                  <a:ext cx="195" cy="135"/>
                </a:xfrm>
                <a:custGeom>
                  <a:rect b="b" l="l" r="r" t="t"/>
                  <a:pathLst>
                    <a:path extrusionOk="0" h="269" w="390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9" name="Google Shape;39;p20"/>
                <p:cNvSpPr/>
                <p:nvPr/>
              </p:nvSpPr>
              <p:spPr>
                <a:xfrm>
                  <a:off x="658" y="3538"/>
                  <a:ext cx="471" cy="212"/>
                </a:xfrm>
                <a:custGeom>
                  <a:rect b="b" l="l" r="r" t="t"/>
                  <a:pathLst>
                    <a:path extrusionOk="0" h="424" w="941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0" name="Google Shape;40;p20"/>
                <p:cNvSpPr/>
                <p:nvPr/>
              </p:nvSpPr>
              <p:spPr>
                <a:xfrm>
                  <a:off x="717" y="3606"/>
                  <a:ext cx="245" cy="86"/>
                </a:xfrm>
                <a:custGeom>
                  <a:rect b="b" l="l" r="r" t="t"/>
                  <a:pathLst>
                    <a:path extrusionOk="0" h="173" w="488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</p:grpSp>
      </p:grpSp>
      <p:grpSp>
        <p:nvGrpSpPr>
          <p:cNvPr id="41" name="Google Shape;41;p20"/>
          <p:cNvGrpSpPr/>
          <p:nvPr/>
        </p:nvGrpSpPr>
        <p:grpSpPr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2" name="Google Shape;42;p20"/>
            <p:cNvSpPr/>
            <p:nvPr/>
          </p:nvSpPr>
          <p:spPr>
            <a:xfrm flipH="1">
              <a:off x="5468" y="2620"/>
              <a:ext cx="205" cy="1427"/>
            </a:xfrm>
            <a:custGeom>
              <a:rect b="b" l="l" r="r" t="t"/>
              <a:pathLst>
                <a:path extrusionOk="0" h="3266" w="772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43" name="Google Shape;43;p20"/>
            <p:cNvSpPr/>
            <p:nvPr/>
          </p:nvSpPr>
          <p:spPr>
            <a:xfrm flipH="1">
              <a:off x="5506" y="1333"/>
              <a:ext cx="205" cy="1633"/>
            </a:xfrm>
            <a:custGeom>
              <a:rect b="b" l="l" r="r" t="t"/>
              <a:pathLst>
                <a:path extrusionOk="0" h="3266" w="772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grpSp>
        <p:nvGrpSpPr>
          <p:cNvPr id="44" name="Google Shape;44;p20"/>
          <p:cNvGrpSpPr/>
          <p:nvPr/>
        </p:nvGrpSpPr>
        <p:grpSpPr>
          <a:xfrm>
            <a:off x="7171453" y="-86944"/>
            <a:ext cx="2427443" cy="2247165"/>
            <a:chOff x="4517" y="-55"/>
            <a:chExt cx="1529" cy="1416"/>
          </a:xfrm>
        </p:grpSpPr>
        <p:grpSp>
          <p:nvGrpSpPr>
            <p:cNvPr id="45" name="Google Shape;45;p20"/>
            <p:cNvGrpSpPr/>
            <p:nvPr/>
          </p:nvGrpSpPr>
          <p:grpSpPr>
            <a:xfrm>
              <a:off x="4517" y="-55"/>
              <a:ext cx="1529" cy="1416"/>
              <a:chOff x="4517" y="-55"/>
              <a:chExt cx="1529" cy="1416"/>
            </a:xfrm>
          </p:grpSpPr>
          <p:sp>
            <p:nvSpPr>
              <p:cNvPr id="46" name="Google Shape;46;p20"/>
              <p:cNvSpPr/>
              <p:nvPr/>
            </p:nvSpPr>
            <p:spPr>
              <a:xfrm rot="-3172564">
                <a:off x="5430" y="1086"/>
                <a:ext cx="62" cy="288"/>
              </a:xfrm>
              <a:custGeom>
                <a:rect b="b" l="l" r="r" t="t"/>
                <a:pathLst>
                  <a:path extrusionOk="0" h="806" w="245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grpSp>
            <p:nvGrpSpPr>
              <p:cNvPr id="47" name="Google Shape;47;p20"/>
              <p:cNvGrpSpPr/>
              <p:nvPr/>
            </p:nvGrpSpPr>
            <p:grpSpPr>
              <a:xfrm>
                <a:off x="4517" y="-55"/>
                <a:ext cx="1529" cy="1416"/>
                <a:chOff x="4517" y="-55"/>
                <a:chExt cx="1529" cy="1416"/>
              </a:xfrm>
            </p:grpSpPr>
            <p:sp>
              <p:nvSpPr>
                <p:cNvPr id="48" name="Google Shape;48;p20"/>
                <p:cNvSpPr/>
                <p:nvPr/>
              </p:nvSpPr>
              <p:spPr>
                <a:xfrm rot="-3172564">
                  <a:off x="4966" y="71"/>
                  <a:ext cx="153" cy="125"/>
                </a:xfrm>
                <a:custGeom>
                  <a:rect b="b" l="l" r="r" t="t"/>
                  <a:pathLst>
                    <a:path extrusionOk="0" h="349" w="604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9" name="Google Shape;49;p20"/>
                <p:cNvSpPr/>
                <p:nvPr/>
              </p:nvSpPr>
              <p:spPr>
                <a:xfrm rot="-3172564">
                  <a:off x="5052" y="328"/>
                  <a:ext cx="269" cy="438"/>
                </a:xfrm>
                <a:custGeom>
                  <a:rect b="b" l="l" r="r" t="t"/>
                  <a:pathLst>
                    <a:path extrusionOk="0" h="1230" w="1064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0" name="Google Shape;50;p20"/>
                <p:cNvSpPr/>
                <p:nvPr/>
              </p:nvSpPr>
              <p:spPr>
                <a:xfrm rot="-3172564">
                  <a:off x="4862" y="178"/>
                  <a:ext cx="505" cy="898"/>
                </a:xfrm>
                <a:custGeom>
                  <a:rect b="b" l="l" r="r" t="t"/>
                  <a:pathLst>
                    <a:path extrusionOk="0" h="2521" w="2002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1" name="Google Shape;51;p20"/>
                <p:cNvSpPr/>
                <p:nvPr/>
              </p:nvSpPr>
              <p:spPr>
                <a:xfrm rot="-3172564">
                  <a:off x="4903" y="-19"/>
                  <a:ext cx="758" cy="1344"/>
                </a:xfrm>
                <a:custGeom>
                  <a:rect b="b" l="l" r="r" t="t"/>
                  <a:pathLst>
                    <a:path extrusionOk="0" h="3771" w="3007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2" name="Google Shape;52;p20"/>
                <p:cNvSpPr/>
                <p:nvPr/>
              </p:nvSpPr>
              <p:spPr>
                <a:xfrm rot="-3172564">
                  <a:off x="5301" y="893"/>
                  <a:ext cx="169" cy="122"/>
                </a:xfrm>
                <a:custGeom>
                  <a:rect b="b" l="l" r="r" t="t"/>
                  <a:pathLst>
                    <a:path extrusionOk="0" h="342" w="673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3" name="Google Shape;53;p20"/>
                <p:cNvSpPr/>
                <p:nvPr/>
              </p:nvSpPr>
              <p:spPr>
                <a:xfrm rot="-3172564">
                  <a:off x="5253" y="802"/>
                  <a:ext cx="181" cy="144"/>
                </a:xfrm>
                <a:custGeom>
                  <a:rect b="b" l="l" r="r" t="t"/>
                  <a:pathLst>
                    <a:path extrusionOk="0" h="403" w="716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4" name="Google Shape;54;p20"/>
                <p:cNvSpPr/>
                <p:nvPr/>
              </p:nvSpPr>
              <p:spPr>
                <a:xfrm rot="-3172564">
                  <a:off x="4985" y="210"/>
                  <a:ext cx="181" cy="147"/>
                </a:xfrm>
                <a:custGeom>
                  <a:rect b="b" l="l" r="r" t="t"/>
                  <a:pathLst>
                    <a:path extrusionOk="0" h="411" w="717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5" name="Google Shape;55;p20"/>
                <p:cNvSpPr/>
                <p:nvPr/>
              </p:nvSpPr>
              <p:spPr>
                <a:xfrm rot="-3172564">
                  <a:off x="4951" y="138"/>
                  <a:ext cx="179" cy="138"/>
                </a:xfrm>
                <a:custGeom>
                  <a:rect b="b" l="l" r="r" t="t"/>
                  <a:pathLst>
                    <a:path extrusionOk="0" h="386" w="709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</p:grpSp>
        <p:cxnSp>
          <p:nvCxnSpPr>
            <p:cNvPr id="56" name="Google Shape;56;p20"/>
            <p:cNvCxnSpPr/>
            <p:nvPr/>
          </p:nvCxnSpPr>
          <p:spPr>
            <a:xfrm>
              <a:off x="4870" y="84"/>
              <a:ext cx="42" cy="96"/>
            </a:xfrm>
            <a:prstGeom prst="straightConnector1">
              <a:avLst/>
            </a:prstGeom>
            <a:noFill/>
            <a:ln cap="flat" cmpd="sng" w="38100">
              <a:solidFill>
                <a:schemeClr val="accent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4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1" name="Google Shape;151;p24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2" name="Google Shape;152;p2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3" name="Google Shape;153;p2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4" name="Google Shape;154;p2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rgbClr val="888888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adventureholidays.pgl.co.uk/camps/liddington/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www.oxfordshire.gov.uk/residents/schools/apply-school-place/year-7-applications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"/>
          <p:cNvSpPr txBox="1"/>
          <p:nvPr>
            <p:ph idx="1" type="body"/>
          </p:nvPr>
        </p:nvSpPr>
        <p:spPr>
          <a:xfrm>
            <a:off x="684213" y="2205038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/>
              <a:t>Meet the teacher!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t/>
            </a:r>
            <a:endParaRPr sz="6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/>
              <a:t>2025-2026</a:t>
            </a:r>
            <a:endParaRPr sz="6000"/>
          </a:p>
        </p:txBody>
      </p:sp>
      <p:pic>
        <p:nvPicPr>
          <p:cNvPr id="229" name="Google Shape;22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213" y="404813"/>
            <a:ext cx="6840115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"/>
          <p:cNvSpPr txBox="1"/>
          <p:nvPr>
            <p:ph type="ctrTitle"/>
          </p:nvPr>
        </p:nvSpPr>
        <p:spPr>
          <a:xfrm>
            <a:off x="121435" y="2347641"/>
            <a:ext cx="6400800" cy="2273300"/>
          </a:xfrm>
          <a:prstGeom prst="rect">
            <a:avLst/>
          </a:prstGeom>
          <a:noFill/>
          <a:ln>
            <a:noFill/>
          </a:ln>
          <a:effectLst>
            <a:outerShdw rotWithShape="0" algn="ctr" dir="2021404" dist="45791">
              <a:schemeClr val="lt2"/>
            </a:outerShdw>
          </a:effectLst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Welcome to St Vincent de Paul (Year 6)!</a:t>
            </a:r>
            <a:endParaRPr/>
          </a:p>
        </p:txBody>
      </p:sp>
      <p:sp>
        <p:nvSpPr>
          <p:cNvPr id="235" name="Google Shape;235;p2"/>
          <p:cNvSpPr txBox="1"/>
          <p:nvPr>
            <p:ph idx="1" type="subTitle"/>
          </p:nvPr>
        </p:nvSpPr>
        <p:spPr>
          <a:xfrm>
            <a:off x="258271" y="5667866"/>
            <a:ext cx="6215106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GB"/>
              <a:t>Teacher: Miss Perrin</a:t>
            </a:r>
            <a:endParaRPr/>
          </a:p>
          <a:p>
            <a:pPr indent="0" lvl="0" marL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GB"/>
              <a:t>TA: Mr Keith (Morning)</a:t>
            </a:r>
            <a:endParaRPr/>
          </a:p>
        </p:txBody>
      </p:sp>
      <p:pic>
        <p:nvPicPr>
          <p:cNvPr descr="St. Vincent de Paul - St Vincent de Paul - Parish Community" id="236" name="Google Shape;23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73377" y="188641"/>
            <a:ext cx="2518198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"/>
          <p:cNvSpPr txBox="1"/>
          <p:nvPr>
            <p:ph type="title"/>
          </p:nvPr>
        </p:nvSpPr>
        <p:spPr>
          <a:xfrm>
            <a:off x="685800" y="152400"/>
            <a:ext cx="6870700" cy="12604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Overview of this presentation</a:t>
            </a:r>
            <a:endParaRPr/>
          </a:p>
        </p:txBody>
      </p:sp>
      <p:sp>
        <p:nvSpPr>
          <p:cNvPr id="242" name="Google Shape;242;p3"/>
          <p:cNvSpPr txBox="1"/>
          <p:nvPr>
            <p:ph idx="4294967295" type="body"/>
          </p:nvPr>
        </p:nvSpPr>
        <p:spPr>
          <a:xfrm>
            <a:off x="1547813" y="1600200"/>
            <a:ext cx="6681787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Our timetable</a:t>
            </a:r>
            <a:endParaRPr sz="2800"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No Homework</a:t>
            </a:r>
            <a:endParaRPr sz="2800"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SATS</a:t>
            </a:r>
            <a:endParaRPr sz="2800"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Routines and systems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Trips 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Walking Home/Phones</a:t>
            </a:r>
            <a:endParaRPr sz="2800"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Key dates 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Secondary schools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/>
              <a:t>Parent/Teacher communication procedures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"/>
          <p:cNvSpPr txBox="1"/>
          <p:nvPr/>
        </p:nvSpPr>
        <p:spPr>
          <a:xfrm>
            <a:off x="1134649" y="183715"/>
            <a:ext cx="6870700" cy="755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Timetable</a:t>
            </a:r>
            <a:endParaRPr sz="4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8" name="Google Shape;24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4475" y="1106250"/>
            <a:ext cx="9143999" cy="43396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5"/>
          <p:cNvSpPr txBox="1"/>
          <p:nvPr>
            <p:ph type="title"/>
          </p:nvPr>
        </p:nvSpPr>
        <p:spPr>
          <a:xfrm>
            <a:off x="685800" y="152400"/>
            <a:ext cx="6870700" cy="10445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 Homework</a:t>
            </a:r>
            <a:endParaRPr/>
          </a:p>
        </p:txBody>
      </p:sp>
      <p:sp>
        <p:nvSpPr>
          <p:cNvPr id="254" name="Google Shape;254;p5"/>
          <p:cNvSpPr txBox="1"/>
          <p:nvPr>
            <p:ph idx="1" type="body"/>
          </p:nvPr>
        </p:nvSpPr>
        <p:spPr>
          <a:xfrm>
            <a:off x="1331639" y="1268412"/>
            <a:ext cx="7048773" cy="4536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We are now a No Homework school.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We still expect that reading is competed at home to earn 25 reads and so on. </a:t>
            </a:r>
            <a:endParaRPr/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Reading record check every Tues.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Topic information on the website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Times table rockstars</a:t>
            </a:r>
            <a:endParaRPr/>
          </a:p>
          <a:p>
            <a:pPr indent="-1905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t/>
            </a:r>
            <a:endParaRPr sz="2400"/>
          </a:p>
          <a:p>
            <a:pPr indent="-1905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9"/>
          <p:cNvSpPr txBox="1"/>
          <p:nvPr>
            <p:ph type="title"/>
          </p:nvPr>
        </p:nvSpPr>
        <p:spPr>
          <a:xfrm>
            <a:off x="685800" y="152400"/>
            <a:ext cx="6870700" cy="97234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SATS</a:t>
            </a:r>
            <a:endParaRPr/>
          </a:p>
        </p:txBody>
      </p:sp>
      <p:sp>
        <p:nvSpPr>
          <p:cNvPr id="260" name="Google Shape;260;p9"/>
          <p:cNvSpPr txBox="1"/>
          <p:nvPr>
            <p:ph idx="1" type="body"/>
          </p:nvPr>
        </p:nvSpPr>
        <p:spPr>
          <a:xfrm>
            <a:off x="685800" y="1124744"/>
            <a:ext cx="7696200" cy="436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The dates for the KS2 SATs normally run over a one week period.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In </a:t>
            </a:r>
            <a:r>
              <a:rPr b="1" lang="en-GB" sz="2800"/>
              <a:t>2026</a:t>
            </a:r>
            <a:r>
              <a:rPr lang="en-GB" sz="2800"/>
              <a:t> the KS2 SATs will take place in 11th – 14th May.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 Over this period pupils will sit 6 different tests: Reading, Grammar, Spelling, Arithmetic and two reasoning tests.</a:t>
            </a:r>
            <a:endParaRPr sz="2800"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t/>
            </a:r>
            <a:endParaRPr sz="2800"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More information to come nearer the time.</a:t>
            </a:r>
            <a:endParaRPr sz="28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0"/>
          <p:cNvSpPr txBox="1"/>
          <p:nvPr>
            <p:ph type="title"/>
          </p:nvPr>
        </p:nvSpPr>
        <p:spPr>
          <a:xfrm>
            <a:off x="685800" y="152400"/>
            <a:ext cx="6870700" cy="7563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</a:t>
            </a:r>
            <a:endParaRPr/>
          </a:p>
        </p:txBody>
      </p:sp>
      <p:sp>
        <p:nvSpPr>
          <p:cNvPr id="266" name="Google Shape;266;p10"/>
          <p:cNvSpPr txBox="1"/>
          <p:nvPr>
            <p:ph idx="1" type="body"/>
          </p:nvPr>
        </p:nvSpPr>
        <p:spPr>
          <a:xfrm>
            <a:off x="685800" y="908720"/>
            <a:ext cx="7662692" cy="5472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PE will happen every Tuesday and Thursday for an hour with the PE Teacher.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PE kit must be a red T-shirt and black shorts/joggers. 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Hoodies can be brought with for a colder day, </a:t>
            </a:r>
            <a:r>
              <a:rPr b="1" lang="en-GB"/>
              <a:t>must be school colours.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Black (plain)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1"/>
          <p:cNvSpPr txBox="1"/>
          <p:nvPr>
            <p:ph type="title"/>
          </p:nvPr>
        </p:nvSpPr>
        <p:spPr>
          <a:xfrm>
            <a:off x="685800" y="152400"/>
            <a:ext cx="6870700" cy="61230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Pencil Cases</a:t>
            </a:r>
            <a:endParaRPr/>
          </a:p>
        </p:txBody>
      </p:sp>
      <p:sp>
        <p:nvSpPr>
          <p:cNvPr id="272" name="Google Shape;272;p11"/>
          <p:cNvSpPr txBox="1"/>
          <p:nvPr>
            <p:ph idx="1" type="body"/>
          </p:nvPr>
        </p:nvSpPr>
        <p:spPr>
          <a:xfrm>
            <a:off x="685800" y="764704"/>
            <a:ext cx="7696200" cy="4577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rPr lang="en-GB"/>
              <a:t>Pencil cases is a big topic in year 6.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The children are currently earning the right to have their own pencil cases.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When this happens further details will be sent out as to what they need.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NO Pencil cases at the moment.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b="1" lang="en-GB"/>
              <a:t>Nothing</a:t>
            </a:r>
            <a:r>
              <a:rPr lang="en-GB"/>
              <a:t> from home needs to come into school.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2"/>
          <p:cNvSpPr txBox="1"/>
          <p:nvPr>
            <p:ph type="title"/>
          </p:nvPr>
        </p:nvSpPr>
        <p:spPr>
          <a:xfrm>
            <a:off x="685800" y="152400"/>
            <a:ext cx="6870700" cy="8283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Trips</a:t>
            </a:r>
            <a:endParaRPr/>
          </a:p>
        </p:txBody>
      </p:sp>
      <p:sp>
        <p:nvSpPr>
          <p:cNvPr id="278" name="Google Shape;278;p12"/>
          <p:cNvSpPr txBox="1"/>
          <p:nvPr>
            <p:ph idx="1" type="body"/>
          </p:nvPr>
        </p:nvSpPr>
        <p:spPr>
          <a:xfrm>
            <a:off x="685800" y="1124744"/>
            <a:ext cx="7696200" cy="436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/>
              <a:t>We are going to PGL Liddington this year 15th – 18th May .</a:t>
            </a:r>
            <a:endParaRPr sz="2400"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GB" sz="2400" u="sng">
                <a:solidFill>
                  <a:schemeClr val="hlink"/>
                </a:solidFill>
                <a:hlinkClick r:id="rId3"/>
              </a:rPr>
              <a:t>https://adventureholidays.pgl.co.uk/camps/liddington/</a:t>
            </a:r>
            <a:r>
              <a:rPr lang="en-GB" sz="2400"/>
              <a:t> 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GB" sz="2400"/>
              <a:t>Deposit payment must be made by 18th Friday £40. We have 21 children so far! </a:t>
            </a:r>
            <a:r>
              <a:rPr lang="en-GB" sz="2400"/>
              <a:t>Paid fully by</a:t>
            </a:r>
            <a:r>
              <a:rPr lang="en-GB" sz="2400"/>
              <a:t> 8th May.</a:t>
            </a:r>
            <a:endParaRPr sz="2400"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GB" sz="2400"/>
              <a:t>Further details and information will follow once we have final numbers.</a:t>
            </a:r>
            <a:endParaRPr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/>
              <a:t>Mass tomorrow 9:30 BDB</a:t>
            </a:r>
            <a:endParaRPr sz="2400"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Next Wednesday </a:t>
            </a:r>
            <a:r>
              <a:rPr lang="en-GB" sz="2400"/>
              <a:t>Blenheim Palace STEM all day</a:t>
            </a:r>
            <a:endParaRPr sz="2400"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 sz="2400"/>
              <a:t>23rd curiosity cube at Greyfriars </a:t>
            </a:r>
            <a:r>
              <a:rPr lang="en-GB" sz="2400"/>
              <a:t> </a:t>
            </a:r>
            <a:endParaRPr sz="24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"/>
          <p:cNvSpPr txBox="1"/>
          <p:nvPr>
            <p:ph type="title"/>
          </p:nvPr>
        </p:nvSpPr>
        <p:spPr>
          <a:xfrm>
            <a:off x="611560" y="116632"/>
            <a:ext cx="6870700" cy="9158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Walking Home</a:t>
            </a:r>
            <a:endParaRPr/>
          </a:p>
        </p:txBody>
      </p:sp>
      <p:sp>
        <p:nvSpPr>
          <p:cNvPr id="284" name="Google Shape;284;p13"/>
          <p:cNvSpPr txBox="1"/>
          <p:nvPr>
            <p:ph idx="1" type="body"/>
          </p:nvPr>
        </p:nvSpPr>
        <p:spPr>
          <a:xfrm>
            <a:off x="723900" y="1067398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If you wish for your child to walk home, you need Collect a letter to sign at the end of this meeting. 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I will receive a list of children who are allowed to walk home alone. </a:t>
            </a:r>
            <a:endParaRPr sz="2800"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GB" sz="2800"/>
              <a:t>Please remember once they leave the school gates, they are no longer our responsibility. </a:t>
            </a:r>
            <a:endParaRPr sz="2800"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Letters were sent out/ask office if need a new one.</a:t>
            </a:r>
            <a:endParaRPr sz="2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4"/>
          <p:cNvSpPr txBox="1"/>
          <p:nvPr>
            <p:ph type="title"/>
          </p:nvPr>
        </p:nvSpPr>
        <p:spPr>
          <a:xfrm>
            <a:off x="685800" y="152400"/>
            <a:ext cx="6870700" cy="6843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Mobile Phones</a:t>
            </a:r>
            <a:endParaRPr/>
          </a:p>
        </p:txBody>
      </p:sp>
      <p:sp>
        <p:nvSpPr>
          <p:cNvPr id="290" name="Google Shape;290;p14"/>
          <p:cNvSpPr txBox="1"/>
          <p:nvPr>
            <p:ph idx="1" type="body"/>
          </p:nvPr>
        </p:nvSpPr>
        <p:spPr>
          <a:xfrm>
            <a:off x="685800" y="1052736"/>
            <a:ext cx="7696200" cy="4433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Mobile phones are not permitted in school.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However, if you feel your child needs one because they are </a:t>
            </a:r>
            <a:r>
              <a:rPr b="1" lang="en-GB"/>
              <a:t>walking home </a:t>
            </a:r>
            <a:r>
              <a:rPr lang="en-GB"/>
              <a:t>then it will be handed into the office daily for safety.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5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Key Dates for Secondary Schools</a:t>
            </a:r>
            <a:endParaRPr/>
          </a:p>
        </p:txBody>
      </p:sp>
      <p:sp>
        <p:nvSpPr>
          <p:cNvPr id="296" name="Google Shape;296;p15"/>
          <p:cNvSpPr txBox="1"/>
          <p:nvPr>
            <p:ph idx="1" type="body"/>
          </p:nvPr>
        </p:nvSpPr>
        <p:spPr>
          <a:xfrm>
            <a:off x="685800" y="1828800"/>
            <a:ext cx="7696200" cy="36674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12th Sept – application open 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31st Oct – application closing 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2nd March – national offer day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</a:pPr>
            <a:r>
              <a:rPr lang="en-GB"/>
              <a:t>16-17th March – final response date 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GB" sz="2400" u="sng">
                <a:solidFill>
                  <a:schemeClr val="hlink"/>
                </a:solidFill>
                <a:hlinkClick r:id="rId3"/>
              </a:rPr>
              <a:t>https://www.oxfordshire.gov.uk/residents/schools/apply-school-place/year-7-applications</a:t>
            </a:r>
            <a:r>
              <a:rPr lang="en-GB" sz="2400"/>
              <a:t> </a:t>
            </a:r>
            <a:endParaRPr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6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Secondary school Open Evenings</a:t>
            </a:r>
            <a:endParaRPr/>
          </a:p>
        </p:txBody>
      </p:sp>
      <p:sp>
        <p:nvSpPr>
          <p:cNvPr id="302" name="Google Shape;302;p16"/>
          <p:cNvSpPr txBox="1"/>
          <p:nvPr>
            <p:ph idx="1" type="body"/>
          </p:nvPr>
        </p:nvSpPr>
        <p:spPr>
          <a:xfrm>
            <a:off x="685800" y="1766170"/>
            <a:ext cx="7696200" cy="4920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u="sng"/>
              <a:t>Local Schools:</a:t>
            </a:r>
            <a:endParaRPr sz="2000" u="sng"/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-"/>
            </a:pPr>
            <a:r>
              <a:rPr lang="en-GB" sz="2000"/>
              <a:t>Greyfriars - </a:t>
            </a:r>
            <a:r>
              <a:rPr lang="en-GB" sz="2000">
                <a:highlight>
                  <a:srgbClr val="FFFFFF"/>
                </a:highlight>
              </a:rPr>
              <a:t>Thursday 2nd October 2025, 6.00pm - 8.00pm</a:t>
            </a:r>
            <a:endParaRPr sz="2000"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SzPts val="2000"/>
              <a:buChar char="-"/>
            </a:pPr>
            <a:r>
              <a:rPr lang="en-GB" sz="2000"/>
              <a:t>The Oxford Academy – 2</a:t>
            </a:r>
            <a:r>
              <a:rPr lang="en-GB" sz="2000"/>
              <a:t>4</a:t>
            </a:r>
            <a:r>
              <a:rPr lang="en-GB" sz="2000"/>
              <a:t>th September </a:t>
            </a:r>
            <a:r>
              <a:rPr lang="en-GB" sz="2000"/>
              <a:t>5</a:t>
            </a:r>
            <a:r>
              <a:rPr lang="en-GB" sz="2000"/>
              <a:t>pm - </a:t>
            </a:r>
            <a:r>
              <a:rPr lang="en-GB" sz="2000"/>
              <a:t>7</a:t>
            </a:r>
            <a:r>
              <a:rPr lang="en-GB" sz="2000"/>
              <a:t>pm</a:t>
            </a:r>
            <a:endParaRPr sz="2000"/>
          </a:p>
          <a:p>
            <a:pPr indent="-215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None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 some private school around the area which you wish consider. Bursaries with entrance exams.</a:t>
            </a:r>
            <a:endParaRPr/>
          </a:p>
          <a:p>
            <a:pPr indent="-228600" lvl="2" marL="1143000" rtl="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▪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Oxford high (girls)</a:t>
            </a:r>
            <a:endParaRPr/>
          </a:p>
          <a:p>
            <a:pPr indent="-228600" lvl="2" marL="1143000" rtl="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▪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Madglen collage (boys)</a:t>
            </a:r>
            <a:endParaRPr/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2400"/>
              <a:t>School websites often have open days advertised.</a:t>
            </a:r>
            <a:r>
              <a:rPr b="1" lang="en-GB" sz="2800">
                <a:solidFill>
                  <a:srgbClr val="444848"/>
                </a:solidFill>
                <a:latin typeface="Comic Sans MS"/>
                <a:ea typeface="Comic Sans MS"/>
                <a:cs typeface="Comic Sans MS"/>
                <a:sym typeface="Comic Sans MS"/>
              </a:rPr>
              <a:t> </a:t>
            </a:r>
            <a:endParaRPr/>
          </a:p>
          <a:p>
            <a:pPr indent="-1651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7"/>
          <p:cNvSpPr txBox="1"/>
          <p:nvPr>
            <p:ph type="title"/>
          </p:nvPr>
        </p:nvSpPr>
        <p:spPr>
          <a:xfrm>
            <a:off x="683568" y="116632"/>
            <a:ext cx="6870700" cy="138417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Parent / Teacher Communication</a:t>
            </a:r>
            <a:endParaRPr/>
          </a:p>
        </p:txBody>
      </p:sp>
      <p:sp>
        <p:nvSpPr>
          <p:cNvPr id="308" name="Google Shape;308;p17"/>
          <p:cNvSpPr txBox="1"/>
          <p:nvPr>
            <p:ph idx="1" type="body"/>
          </p:nvPr>
        </p:nvSpPr>
        <p:spPr>
          <a:xfrm>
            <a:off x="1446213" y="1844675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Parent/Teacher partnership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Parent evenings – Autumn Term</a:t>
            </a:r>
            <a:endParaRPr/>
          </a:p>
          <a:p>
            <a:pPr indent="-285750" lvl="1" marL="74295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–"/>
            </a:pPr>
            <a:r>
              <a:rPr lang="en-GB" sz="2600"/>
              <a:t>15 and 20th Oct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Parent evenings – Spring Term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Reports – Summer Term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Open door policy – please make contact via the school office by e-mail/telephone.</a:t>
            </a:r>
            <a:endParaRPr sz="2600"/>
          </a:p>
          <a:p>
            <a:pPr indent="-342900" lvl="0" marL="34290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•"/>
            </a:pPr>
            <a:r>
              <a:rPr lang="en-GB" sz="2600"/>
              <a:t>Please do not hesitate to arrange meeting me if needs be.</a:t>
            </a:r>
            <a:endParaRPr sz="26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8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8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Char char="•"/>
            </a:pPr>
            <a:r>
              <a:rPr lang="en-GB" sz="5400"/>
              <a:t>Any questions?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9"/>
          <p:cNvSpPr txBox="1"/>
          <p:nvPr>
            <p:ph idx="1" type="body"/>
          </p:nvPr>
        </p:nvSpPr>
        <p:spPr>
          <a:xfrm>
            <a:off x="684213" y="2205038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GB" sz="6000"/>
              <a:t>Thank you for coming!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t/>
            </a:r>
            <a:endParaRPr sz="6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t/>
            </a:r>
            <a:endParaRPr sz="6000"/>
          </a:p>
        </p:txBody>
      </p:sp>
      <p:pic>
        <p:nvPicPr>
          <p:cNvPr id="320" name="Google Shape;32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9592" y="404813"/>
            <a:ext cx="6480720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2007-09-09T15:18:07Z</dcterms:created>
  <dc:creator>OEM Preinstalled 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0x010100ECA06696E6BFE1448566F2D833F50A1D</vt:lpwstr>
  </property>
  <property fmtid="{D5CDD505-2E9C-101B-9397-08002B2CF9AE}" pid="3" name="MediaServiceImageTags">
    <vt:lpwstr/>
  </property>
</Properties>
</file>